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300" r:id="rId2"/>
    <p:sldId id="293" r:id="rId3"/>
    <p:sldId id="297" r:id="rId4"/>
    <p:sldId id="323" r:id="rId5"/>
    <p:sldId id="324" r:id="rId6"/>
    <p:sldId id="685" r:id="rId7"/>
    <p:sldId id="1134" r:id="rId8"/>
    <p:sldId id="724" r:id="rId9"/>
    <p:sldId id="986" r:id="rId10"/>
    <p:sldId id="689" r:id="rId11"/>
    <p:sldId id="692" r:id="rId12"/>
    <p:sldId id="1135" r:id="rId13"/>
    <p:sldId id="691" r:id="rId14"/>
    <p:sldId id="1136" r:id="rId15"/>
    <p:sldId id="723" r:id="rId16"/>
    <p:sldId id="722" r:id="rId17"/>
    <p:sldId id="950" r:id="rId18"/>
    <p:sldId id="951" r:id="rId19"/>
    <p:sldId id="964" r:id="rId20"/>
    <p:sldId id="970" r:id="rId21"/>
    <p:sldId id="1021" r:id="rId22"/>
    <p:sldId id="1032" r:id="rId23"/>
    <p:sldId id="1041" r:id="rId24"/>
    <p:sldId id="1042" r:id="rId25"/>
    <p:sldId id="1035" r:id="rId26"/>
    <p:sldId id="1074" r:id="rId27"/>
    <p:sldId id="1075" r:id="rId28"/>
    <p:sldId id="1049" r:id="rId29"/>
    <p:sldId id="941" r:id="rId30"/>
    <p:sldId id="942" r:id="rId31"/>
    <p:sldId id="937" r:id="rId32"/>
    <p:sldId id="1073" r:id="rId33"/>
    <p:sldId id="1137" r:id="rId34"/>
    <p:sldId id="1087" r:id="rId35"/>
    <p:sldId id="1083" r:id="rId36"/>
    <p:sldId id="1085" r:id="rId37"/>
    <p:sldId id="1086" r:id="rId38"/>
    <p:sldId id="1123" r:id="rId39"/>
    <p:sldId id="1125" r:id="rId40"/>
    <p:sldId id="1124" r:id="rId41"/>
    <p:sldId id="1126" r:id="rId42"/>
    <p:sldId id="1129" r:id="rId43"/>
    <p:sldId id="1133" r:id="rId44"/>
    <p:sldId id="1118" r:id="rId45"/>
    <p:sldId id="1130" r:id="rId46"/>
    <p:sldId id="1132"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4" autoAdjust="0"/>
    <p:restoredTop sz="94660"/>
  </p:normalViewPr>
  <p:slideViewPr>
    <p:cSldViewPr snapToGrid="0">
      <p:cViewPr varScale="1">
        <p:scale>
          <a:sx n="70" d="100"/>
          <a:sy n="70" d="100"/>
        </p:scale>
        <p:origin x="20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D1B3B49-3E5A-459F-B6C1-76DC3A99EF7E}" type="datetimeFigureOut">
              <a:rPr lang="fr-FR" smtClean="0"/>
              <a:t>19/05/2018</a:t>
            </a:fld>
            <a:endParaRPr lang="fr-F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005E2A-DCF2-4FD1-995A-86EB8B3A5A23}" type="slidenum">
              <a:rPr lang="fr-FR" smtClean="0"/>
              <a:t>‹#›</a:t>
            </a:fld>
            <a:endParaRPr lang="fr-FR"/>
          </a:p>
        </p:txBody>
      </p:sp>
    </p:spTree>
    <p:extLst>
      <p:ext uri="{BB962C8B-B14F-4D97-AF65-F5344CB8AC3E}">
        <p14:creationId xmlns:p14="http://schemas.microsoft.com/office/powerpoint/2010/main" val="1741099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AC5011-7598-4A4B-8741-C4A4B63CDD29}" type="datetimeFigureOut">
              <a:rPr lang="fr-FR" smtClean="0"/>
              <a:t>19/05/2018</a:t>
            </a:fld>
            <a:endParaRPr lang="fr-F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F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99ACE7-35B6-49B3-986F-59DF14A6B8DF}" type="slidenum">
              <a:rPr lang="fr-FR" smtClean="0"/>
              <a:t>‹#›</a:t>
            </a:fld>
            <a:endParaRPr lang="fr-FR"/>
          </a:p>
        </p:txBody>
      </p:sp>
    </p:spTree>
    <p:extLst>
      <p:ext uri="{BB962C8B-B14F-4D97-AF65-F5344CB8AC3E}">
        <p14:creationId xmlns:p14="http://schemas.microsoft.com/office/powerpoint/2010/main" val="146004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C0653A7-06B6-4C6B-A1AF-C773705074BF}" type="slidenum">
              <a:rPr lang="fr-FR" smtClean="0"/>
              <a:t>6</a:t>
            </a:fld>
            <a:endParaRPr lang="fr-FR"/>
          </a:p>
        </p:txBody>
      </p:sp>
    </p:spTree>
    <p:extLst>
      <p:ext uri="{BB962C8B-B14F-4D97-AF65-F5344CB8AC3E}">
        <p14:creationId xmlns:p14="http://schemas.microsoft.com/office/powerpoint/2010/main" val="2983019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C0653A7-06B6-4C6B-A1AF-C773705074BF}" type="slidenum">
              <a:rPr lang="fr-FR" smtClean="0"/>
              <a:t>7</a:t>
            </a:fld>
            <a:endParaRPr lang="fr-FR"/>
          </a:p>
        </p:txBody>
      </p:sp>
    </p:spTree>
    <p:extLst>
      <p:ext uri="{BB962C8B-B14F-4D97-AF65-F5344CB8AC3E}">
        <p14:creationId xmlns:p14="http://schemas.microsoft.com/office/powerpoint/2010/main" val="3745468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C0653A7-06B6-4C6B-A1AF-C773705074BF}" type="slidenum">
              <a:rPr lang="fr-FR" smtClean="0"/>
              <a:t>8</a:t>
            </a:fld>
            <a:endParaRPr lang="fr-FR"/>
          </a:p>
        </p:txBody>
      </p:sp>
    </p:spTree>
    <p:extLst>
      <p:ext uri="{BB962C8B-B14F-4D97-AF65-F5344CB8AC3E}">
        <p14:creationId xmlns:p14="http://schemas.microsoft.com/office/powerpoint/2010/main" val="310224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C0653A7-06B6-4C6B-A1AF-C773705074BF}" type="slidenum">
              <a:rPr lang="fr-FR" smtClean="0"/>
              <a:t>9</a:t>
            </a:fld>
            <a:endParaRPr lang="fr-FR"/>
          </a:p>
        </p:txBody>
      </p:sp>
    </p:spTree>
    <p:extLst>
      <p:ext uri="{BB962C8B-B14F-4D97-AF65-F5344CB8AC3E}">
        <p14:creationId xmlns:p14="http://schemas.microsoft.com/office/powerpoint/2010/main" val="2358461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C0653A7-06B6-4C6B-A1AF-C773705074BF}" type="slidenum">
              <a:rPr lang="fr-FR" smtClean="0"/>
              <a:t>15</a:t>
            </a:fld>
            <a:endParaRPr lang="fr-FR"/>
          </a:p>
        </p:txBody>
      </p:sp>
    </p:spTree>
    <p:extLst>
      <p:ext uri="{BB962C8B-B14F-4D97-AF65-F5344CB8AC3E}">
        <p14:creationId xmlns:p14="http://schemas.microsoft.com/office/powerpoint/2010/main" val="3046311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9C0653A7-06B6-4C6B-A1AF-C773705074BF}" type="slidenum">
              <a:rPr lang="fr-FR" smtClean="0"/>
              <a:t>16</a:t>
            </a:fld>
            <a:endParaRPr lang="fr-FR"/>
          </a:p>
        </p:txBody>
      </p:sp>
    </p:spTree>
    <p:extLst>
      <p:ext uri="{BB962C8B-B14F-4D97-AF65-F5344CB8AC3E}">
        <p14:creationId xmlns:p14="http://schemas.microsoft.com/office/powerpoint/2010/main" val="285605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7989E09-D739-4C16-84D6-3AF583DF3F74}" type="datetime1">
              <a:rPr lang="fr-FR" smtClean="0"/>
              <a:t>19/05/2018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99648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D45E138-ABCA-458C-AF9E-3714AF19230D}" type="datetime1">
              <a:rPr lang="fr-FR" smtClean="0"/>
              <a:t>19/05/2018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3377036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4D63B58-F4AA-4922-99B8-05685FAD632F}" type="datetime1">
              <a:rPr lang="fr-FR" smtClean="0"/>
              <a:t>19/05/2018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2938171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AE450D9-F185-42ED-8ABA-959CD100BAF7}" type="datetime1">
              <a:rPr lang="fr-FR" smtClean="0"/>
              <a:t>19/05/2018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296114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EEC8F8-CC06-445F-951C-AF9F60614954}" type="datetime1">
              <a:rPr lang="fr-FR" smtClean="0"/>
              <a:t>19/05/2018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15378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ACA740F-E245-41C2-A84F-C2DBC56B3BA2}" type="datetime1">
              <a:rPr lang="fr-FR" smtClean="0"/>
              <a:t>19/05/2018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189175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14E696C-5171-4D3C-8C39-B2C4DE204273}" type="datetime1">
              <a:rPr lang="fr-FR" smtClean="0"/>
              <a:t>19/05/2018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387149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37C8350-EE70-427D-9A3C-856CDE229286}" type="datetime1">
              <a:rPr lang="fr-FR" smtClean="0"/>
              <a:t>19/05/2018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65108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E1775-D6B8-4C27-BC03-A936533D1EF4}" type="datetime1">
              <a:rPr lang="fr-FR" smtClean="0"/>
              <a:t>19/05/2018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291604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C4ACB-30C7-424A-A4FC-EDCBCF70E826}" type="datetime1">
              <a:rPr lang="fr-FR" smtClean="0"/>
              <a:t>19/05/2018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340229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501E3-DF03-4B0A-BB37-48F6808C3ACD}" type="datetime1">
              <a:rPr lang="fr-FR" smtClean="0"/>
              <a:t>19/05/2018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F5283F5-142E-49B6-BF04-2A0A069FADF6}" type="slidenum">
              <a:rPr lang="fr-FR" smtClean="0"/>
              <a:t>‹#›</a:t>
            </a:fld>
            <a:endParaRPr lang="fr-FR"/>
          </a:p>
        </p:txBody>
      </p:sp>
    </p:spTree>
    <p:extLst>
      <p:ext uri="{BB962C8B-B14F-4D97-AF65-F5344CB8AC3E}">
        <p14:creationId xmlns:p14="http://schemas.microsoft.com/office/powerpoint/2010/main" val="209248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6F236-1525-4FD4-BC69-4D997FEDFE81}" type="datetime1">
              <a:rPr lang="fr-FR" smtClean="0"/>
              <a:t>19/05/2018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283F5-142E-49B6-BF04-2A0A069FADF6}" type="slidenum">
              <a:rPr lang="fr-FR" smtClean="0"/>
              <a:t>‹#›</a:t>
            </a:fld>
            <a:endParaRPr lang="fr-FR"/>
          </a:p>
        </p:txBody>
      </p:sp>
    </p:spTree>
    <p:extLst>
      <p:ext uri="{BB962C8B-B14F-4D97-AF65-F5344CB8AC3E}">
        <p14:creationId xmlns:p14="http://schemas.microsoft.com/office/powerpoint/2010/main" val="87143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1325563"/>
          </a:xfrm>
        </p:spPr>
        <p:txBody>
          <a:bodyPr/>
          <a:lstStyle/>
          <a:p>
            <a:pPr algn="ctr"/>
            <a:r>
              <a:rPr lang="fr-FR" b="1" dirty="0" smtClean="0"/>
              <a:t>Le Futur</a:t>
            </a:r>
            <a:endParaRPr lang="fr-FR" b="1" dirty="0"/>
          </a:p>
        </p:txBody>
      </p:sp>
      <p:sp>
        <p:nvSpPr>
          <p:cNvPr id="3" name="TextBox 2"/>
          <p:cNvSpPr txBox="1"/>
          <p:nvPr/>
        </p:nvSpPr>
        <p:spPr>
          <a:xfrm>
            <a:off x="838200" y="1713794"/>
            <a:ext cx="10515600" cy="4524315"/>
          </a:xfrm>
          <a:prstGeom prst="rect">
            <a:avLst/>
          </a:prstGeom>
          <a:noFill/>
        </p:spPr>
        <p:txBody>
          <a:bodyPr wrap="square" rtlCol="0">
            <a:spAutoFit/>
          </a:bodyPr>
          <a:lstStyle/>
          <a:p>
            <a:r>
              <a:rPr lang="fr-FR" sz="3600" dirty="0" smtClean="0"/>
              <a:t>J’</a:t>
            </a:r>
            <a:r>
              <a:rPr lang="fr-FR" sz="3600" b="1" dirty="0" smtClean="0">
                <a:solidFill>
                  <a:srgbClr val="7030A0"/>
                </a:solidFill>
              </a:rPr>
              <a:t>enverrai		</a:t>
            </a:r>
            <a:r>
              <a:rPr lang="fr-FR" sz="3600" dirty="0" smtClean="0"/>
              <a:t>		Nous    </a:t>
            </a:r>
            <a:r>
              <a:rPr lang="fr-FR" sz="3600" b="1" dirty="0" smtClean="0">
                <a:solidFill>
                  <a:srgbClr val="7030A0"/>
                </a:solidFill>
              </a:rPr>
              <a:t>enverrons</a:t>
            </a:r>
          </a:p>
          <a:p>
            <a:endParaRPr lang="fr-FR" sz="3600" dirty="0" smtClean="0"/>
          </a:p>
          <a:p>
            <a:r>
              <a:rPr lang="fr-FR" sz="3600" dirty="0" smtClean="0"/>
              <a:t>Tu </a:t>
            </a:r>
            <a:r>
              <a:rPr lang="fr-FR" sz="3600" b="1" dirty="0" smtClean="0">
                <a:solidFill>
                  <a:srgbClr val="7030A0"/>
                </a:solidFill>
              </a:rPr>
              <a:t>enverras</a:t>
            </a:r>
            <a:r>
              <a:rPr lang="fr-FR" sz="3600" dirty="0" smtClean="0"/>
              <a:t>			Vous    </a:t>
            </a:r>
            <a:r>
              <a:rPr lang="fr-FR" sz="3600" b="1" dirty="0" smtClean="0">
                <a:solidFill>
                  <a:srgbClr val="7030A0"/>
                </a:solidFill>
              </a:rPr>
              <a:t>enverrez</a:t>
            </a:r>
          </a:p>
          <a:p>
            <a:endParaRPr lang="fr-FR" sz="3600" dirty="0" smtClean="0"/>
          </a:p>
          <a:p>
            <a:r>
              <a:rPr lang="fr-FR" sz="3600" dirty="0" smtClean="0"/>
              <a:t>Il					Ils</a:t>
            </a:r>
          </a:p>
          <a:p>
            <a:r>
              <a:rPr lang="fr-FR" sz="3600" dirty="0" smtClean="0"/>
              <a:t>Elle	   </a:t>
            </a:r>
            <a:r>
              <a:rPr lang="fr-FR" sz="3600" b="1" dirty="0" smtClean="0">
                <a:solidFill>
                  <a:srgbClr val="7030A0"/>
                </a:solidFill>
              </a:rPr>
              <a:t>enverra</a:t>
            </a:r>
            <a:r>
              <a:rPr lang="fr-FR" sz="3600" dirty="0" smtClean="0"/>
              <a:t>			Elles     </a:t>
            </a:r>
            <a:r>
              <a:rPr lang="fr-FR" sz="3600" b="1" dirty="0" smtClean="0">
                <a:solidFill>
                  <a:srgbClr val="7030A0"/>
                </a:solidFill>
              </a:rPr>
              <a:t>enverront</a:t>
            </a:r>
          </a:p>
          <a:p>
            <a:r>
              <a:rPr lang="fr-FR" sz="3600" dirty="0" smtClean="0"/>
              <a:t>On</a:t>
            </a:r>
          </a:p>
          <a:p>
            <a:endParaRPr lang="fr-FR" sz="3600" dirty="0" smtClean="0"/>
          </a:p>
        </p:txBody>
      </p:sp>
      <p:sp>
        <p:nvSpPr>
          <p:cNvPr id="4" name="Right Brace 3"/>
          <p:cNvSpPr/>
          <p:nvPr/>
        </p:nvSpPr>
        <p:spPr>
          <a:xfrm>
            <a:off x="1680882" y="4141694"/>
            <a:ext cx="188259" cy="1398494"/>
          </a:xfrm>
          <a:prstGeom prst="rightBrace">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Right Brace 4"/>
          <p:cNvSpPr/>
          <p:nvPr/>
        </p:nvSpPr>
        <p:spPr>
          <a:xfrm>
            <a:off x="6432174" y="4296335"/>
            <a:ext cx="179296" cy="874059"/>
          </a:xfrm>
          <a:prstGeom prst="rightBrace">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789810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950" y="3966568"/>
            <a:ext cx="11830050" cy="1016000"/>
          </a:xfrm>
        </p:spPr>
        <p:txBody>
          <a:bodyPr>
            <a:normAutofit fontScale="90000"/>
          </a:bodyPr>
          <a:lstStyle/>
          <a:p>
            <a:r>
              <a:rPr lang="fr-FR" sz="3100" dirty="0" smtClean="0"/>
              <a:t>In the sentences </a:t>
            </a:r>
            <a:r>
              <a:rPr lang="fr-FR" sz="3100" dirty="0" err="1" smtClean="0"/>
              <a:t>below</a:t>
            </a:r>
            <a:r>
              <a:rPr lang="fr-FR" sz="3100" dirty="0" smtClean="0"/>
              <a:t>, the </a:t>
            </a:r>
            <a:r>
              <a:rPr lang="fr-FR" sz="3100" dirty="0" err="1" smtClean="0"/>
              <a:t>verb</a:t>
            </a:r>
            <a:r>
              <a:rPr lang="fr-FR" sz="3100" dirty="0" smtClean="0"/>
              <a:t> in the si clause is in the </a:t>
            </a:r>
            <a:r>
              <a:rPr lang="fr-FR" sz="3100" dirty="0" err="1" smtClean="0"/>
              <a:t>imperfect</a:t>
            </a:r>
            <a:r>
              <a:rPr lang="fr-FR" sz="3100" dirty="0" smtClean="0"/>
              <a:t> and the </a:t>
            </a:r>
            <a:r>
              <a:rPr lang="fr-FR" sz="3100" dirty="0" err="1" smtClean="0"/>
              <a:t>result</a:t>
            </a:r>
            <a:r>
              <a:rPr lang="fr-FR" sz="3100" dirty="0" smtClean="0"/>
              <a:t> clause is in the </a:t>
            </a:r>
            <a:r>
              <a:rPr lang="fr-FR" sz="3100" dirty="0" err="1" smtClean="0"/>
              <a:t>conditional</a:t>
            </a:r>
            <a:r>
              <a:rPr lang="fr-FR" sz="3100" dirty="0" smtClean="0"/>
              <a:t>.  The </a:t>
            </a:r>
            <a:r>
              <a:rPr lang="fr-FR" sz="3100" dirty="0" err="1" smtClean="0"/>
              <a:t>conditional</a:t>
            </a:r>
            <a:r>
              <a:rPr lang="fr-FR" sz="3100" dirty="0" smtClean="0"/>
              <a:t> is </a:t>
            </a:r>
            <a:r>
              <a:rPr lang="fr-FR" sz="3100" dirty="0" err="1" smtClean="0"/>
              <a:t>used</a:t>
            </a:r>
            <a:r>
              <a:rPr lang="fr-FR" sz="3100" dirty="0" smtClean="0"/>
              <a:t> to </a:t>
            </a:r>
            <a:r>
              <a:rPr lang="fr-FR" sz="3100" dirty="0" err="1" smtClean="0"/>
              <a:t>describe</a:t>
            </a:r>
            <a:r>
              <a:rPr lang="fr-FR" sz="3100" dirty="0" smtClean="0"/>
              <a:t> </a:t>
            </a:r>
            <a:r>
              <a:rPr lang="fr-FR" sz="3100" dirty="0" err="1" smtClean="0"/>
              <a:t>what</a:t>
            </a:r>
            <a:r>
              <a:rPr lang="fr-FR" sz="3100" dirty="0" smtClean="0"/>
              <a:t> people </a:t>
            </a:r>
            <a:r>
              <a:rPr lang="fr-FR" sz="3100" b="1" dirty="0" smtClean="0">
                <a:solidFill>
                  <a:srgbClr val="CC0099"/>
                </a:solidFill>
              </a:rPr>
              <a:t>WOULD DO</a:t>
            </a:r>
            <a:r>
              <a:rPr lang="fr-FR" sz="3100" dirty="0" smtClean="0"/>
              <a:t>, </a:t>
            </a:r>
            <a:r>
              <a:rPr lang="fr-FR" sz="3100" dirty="0" err="1" smtClean="0"/>
              <a:t>what</a:t>
            </a:r>
            <a:r>
              <a:rPr lang="fr-FR" sz="3100" dirty="0" smtClean="0"/>
              <a:t> </a:t>
            </a:r>
            <a:r>
              <a:rPr lang="fr-FR" sz="3100" b="1" dirty="0" smtClean="0">
                <a:solidFill>
                  <a:srgbClr val="CC0099"/>
                </a:solidFill>
              </a:rPr>
              <a:t>WOULD HAPPEN </a:t>
            </a:r>
            <a:r>
              <a:rPr lang="fr-FR" sz="3100" dirty="0" smtClean="0"/>
              <a:t/>
            </a:r>
            <a:br>
              <a:rPr lang="fr-FR" sz="3100" dirty="0" smtClean="0"/>
            </a:br>
            <a:r>
              <a:rPr lang="fr-FR" sz="3100" dirty="0" smtClean="0"/>
              <a:t>if a certain condition </a:t>
            </a:r>
            <a:r>
              <a:rPr lang="fr-FR" sz="3100" dirty="0" err="1" smtClean="0"/>
              <a:t>were</a:t>
            </a:r>
            <a:r>
              <a:rPr lang="fr-FR" sz="3100" dirty="0" smtClean="0"/>
              <a:t> met. </a:t>
            </a:r>
            <a:r>
              <a:rPr lang="fr-FR" sz="2800" dirty="0"/>
              <a:t>Si clauses with </a:t>
            </a:r>
            <a:r>
              <a:rPr lang="fr-FR" sz="2800" dirty="0" err="1"/>
              <a:t>imperfect</a:t>
            </a:r>
            <a:r>
              <a:rPr lang="fr-FR" sz="2800" dirty="0"/>
              <a:t> and </a:t>
            </a:r>
            <a:r>
              <a:rPr lang="fr-FR" sz="2800" dirty="0" err="1"/>
              <a:t>conditional</a:t>
            </a:r>
            <a:r>
              <a:rPr lang="fr-FR" sz="2800" dirty="0"/>
              <a:t> </a:t>
            </a:r>
            <a:r>
              <a:rPr lang="fr-FR" sz="2800" dirty="0" err="1"/>
              <a:t>reflect</a:t>
            </a:r>
            <a:r>
              <a:rPr lang="fr-FR" sz="2800" dirty="0"/>
              <a:t> situations </a:t>
            </a:r>
            <a:r>
              <a:rPr lang="fr-FR" sz="2800" dirty="0" err="1"/>
              <a:t>that</a:t>
            </a:r>
            <a:r>
              <a:rPr lang="fr-FR" sz="2800" dirty="0"/>
              <a:t> </a:t>
            </a:r>
            <a:r>
              <a:rPr lang="fr-FR" sz="2800" b="1" dirty="0"/>
              <a:t>are more </a:t>
            </a:r>
            <a:r>
              <a:rPr lang="fr-FR" sz="2800" b="1" dirty="0" err="1"/>
              <a:t>hypothetical</a:t>
            </a:r>
            <a:r>
              <a:rPr lang="fr-FR" sz="2800" b="1" dirty="0"/>
              <a:t> </a:t>
            </a:r>
            <a:r>
              <a:rPr lang="fr-FR" sz="2800" dirty="0" err="1"/>
              <a:t>than</a:t>
            </a:r>
            <a:r>
              <a:rPr lang="fr-FR" sz="2800" dirty="0"/>
              <a:t> si clauses with </a:t>
            </a:r>
            <a:r>
              <a:rPr lang="fr-FR" sz="2800" dirty="0" err="1"/>
              <a:t>present</a:t>
            </a:r>
            <a:r>
              <a:rPr lang="fr-FR" sz="2800" dirty="0"/>
              <a:t> + future.</a:t>
            </a:r>
            <a:br>
              <a:rPr lang="fr-FR" sz="2800" dirty="0"/>
            </a:br>
            <a:r>
              <a:rPr lang="fr-FR" sz="3100" dirty="0" smtClean="0"/>
              <a:t/>
            </a:r>
            <a:br>
              <a:rPr lang="fr-FR" sz="3100" dirty="0" smtClean="0"/>
            </a:br>
            <a:r>
              <a:rPr lang="fr-FR" sz="3100" dirty="0" smtClean="0"/>
              <a:t/>
            </a:r>
            <a:br>
              <a:rPr lang="fr-FR" sz="3100" dirty="0" smtClean="0"/>
            </a:br>
            <a:r>
              <a:rPr lang="fr-FR" sz="3100" dirty="0" smtClean="0"/>
              <a:t>The structure of this si clause (or If/</a:t>
            </a:r>
            <a:r>
              <a:rPr lang="fr-FR" sz="3100" dirty="0" err="1" smtClean="0"/>
              <a:t>then</a:t>
            </a:r>
            <a:r>
              <a:rPr lang="fr-FR" sz="3100" dirty="0" smtClean="0"/>
              <a:t> </a:t>
            </a:r>
            <a:r>
              <a:rPr lang="fr-FR" sz="3100" dirty="0" err="1" smtClean="0"/>
              <a:t>statement</a:t>
            </a:r>
            <a:r>
              <a:rPr lang="fr-FR" sz="3100" dirty="0" smtClean="0"/>
              <a:t>) is:</a:t>
            </a:r>
            <a:br>
              <a:rPr lang="fr-FR" sz="3100" dirty="0" smtClean="0"/>
            </a:br>
            <a:r>
              <a:rPr lang="fr-FR" sz="3100" dirty="0" smtClean="0"/>
              <a:t> Si + imparfait + </a:t>
            </a:r>
            <a:r>
              <a:rPr lang="fr-FR" sz="3100" dirty="0" smtClean="0"/>
              <a:t>conditionnel.  </a:t>
            </a:r>
            <a:r>
              <a:rPr lang="fr-FR" sz="3100" dirty="0" smtClean="0"/>
              <a:t>You </a:t>
            </a:r>
            <a:r>
              <a:rPr lang="fr-FR" sz="3100" dirty="0" err="1" smtClean="0"/>
              <a:t>can</a:t>
            </a:r>
            <a:r>
              <a:rPr lang="fr-FR" sz="3100" dirty="0" smtClean="0"/>
              <a:t> also have conditionnel + si + imparfait. </a:t>
            </a:r>
            <a:r>
              <a:rPr lang="fr-FR" sz="3100" dirty="0" smtClean="0"/>
              <a:t/>
            </a:r>
            <a:br>
              <a:rPr lang="fr-FR" sz="3100" dirty="0" smtClean="0"/>
            </a:br>
            <a:endParaRPr lang="fr-FR" dirty="0"/>
          </a:p>
        </p:txBody>
      </p:sp>
      <p:sp>
        <p:nvSpPr>
          <p:cNvPr id="3" name="Subtitle 2"/>
          <p:cNvSpPr>
            <a:spLocks noGrp="1"/>
          </p:cNvSpPr>
          <p:nvPr>
            <p:ph type="subTitle" idx="1"/>
          </p:nvPr>
        </p:nvSpPr>
        <p:spPr>
          <a:xfrm>
            <a:off x="1272504" y="4582800"/>
            <a:ext cx="9144000" cy="1579562"/>
          </a:xfrm>
        </p:spPr>
        <p:txBody>
          <a:bodyPr>
            <a:normAutofit fontScale="25000" lnSpcReduction="20000"/>
          </a:bodyPr>
          <a:lstStyle/>
          <a:p>
            <a:pPr algn="l"/>
            <a:r>
              <a:rPr lang="en-US" sz="11200" dirty="0" smtClean="0"/>
              <a:t>Si </a:t>
            </a:r>
            <a:r>
              <a:rPr lang="en-US" sz="11200" dirty="0" err="1" smtClean="0"/>
              <a:t>c’</a:t>
            </a:r>
            <a:r>
              <a:rPr lang="en-US" sz="11200" b="1" dirty="0" err="1" smtClean="0">
                <a:solidFill>
                  <a:srgbClr val="00B050"/>
                </a:solidFill>
              </a:rPr>
              <a:t>était</a:t>
            </a:r>
            <a:r>
              <a:rPr lang="en-US" sz="11200" dirty="0" smtClean="0"/>
              <a:t> les </a:t>
            </a:r>
            <a:r>
              <a:rPr lang="en-US" sz="11200" dirty="0" err="1" smtClean="0"/>
              <a:t>vacances</a:t>
            </a:r>
            <a:r>
              <a:rPr lang="en-US" sz="11200" dirty="0" smtClean="0"/>
              <a:t>, je </a:t>
            </a:r>
            <a:r>
              <a:rPr lang="en-US" sz="11200" b="1" dirty="0" err="1" smtClean="0">
                <a:solidFill>
                  <a:srgbClr val="CC0099"/>
                </a:solidFill>
              </a:rPr>
              <a:t>voyagerais</a:t>
            </a:r>
            <a:r>
              <a:rPr lang="en-US" sz="11200" dirty="0" smtClean="0"/>
              <a:t>.</a:t>
            </a:r>
            <a:endParaRPr lang="en-US" sz="11200" dirty="0"/>
          </a:p>
          <a:p>
            <a:pPr algn="l"/>
            <a:r>
              <a:rPr lang="fr-FR" sz="11200" dirty="0" smtClean="0"/>
              <a:t>J’</a:t>
            </a:r>
            <a:r>
              <a:rPr lang="fr-FR" sz="11200" b="1" dirty="0" smtClean="0">
                <a:solidFill>
                  <a:srgbClr val="CC0099"/>
                </a:solidFill>
              </a:rPr>
              <a:t>achèterais</a:t>
            </a:r>
            <a:r>
              <a:rPr lang="fr-FR" sz="11200" dirty="0" smtClean="0"/>
              <a:t> </a:t>
            </a:r>
            <a:r>
              <a:rPr lang="fr-FR" sz="11200" dirty="0"/>
              <a:t>du chocolat pour le </a:t>
            </a:r>
            <a:r>
              <a:rPr lang="fr-FR" sz="11200" dirty="0"/>
              <a:t>professeur </a:t>
            </a:r>
            <a:r>
              <a:rPr lang="fr-FR" sz="11200" dirty="0" smtClean="0"/>
              <a:t>si j’</a:t>
            </a:r>
            <a:r>
              <a:rPr lang="fr-FR" sz="11200" b="1" dirty="0" smtClean="0">
                <a:solidFill>
                  <a:srgbClr val="00B050"/>
                </a:solidFill>
              </a:rPr>
              <a:t>étais</a:t>
            </a:r>
            <a:r>
              <a:rPr lang="fr-FR" sz="11200" dirty="0" smtClean="0"/>
              <a:t> </a:t>
            </a:r>
            <a:r>
              <a:rPr lang="fr-FR" sz="11200" dirty="0"/>
              <a:t>vous. </a:t>
            </a:r>
            <a:endParaRPr lang="fr-FR" sz="11200" dirty="0"/>
          </a:p>
          <a:p>
            <a:pPr algn="l"/>
            <a:r>
              <a:rPr lang="en-US" sz="11200" dirty="0" smtClean="0"/>
              <a:t>Si </a:t>
            </a:r>
            <a:r>
              <a:rPr lang="en-US" sz="11200" dirty="0" err="1"/>
              <a:t>c’</a:t>
            </a:r>
            <a:r>
              <a:rPr lang="en-US" sz="11200" b="1" dirty="0" err="1">
                <a:solidFill>
                  <a:srgbClr val="00B050"/>
                </a:solidFill>
              </a:rPr>
              <a:t>était</a:t>
            </a:r>
            <a:r>
              <a:rPr lang="en-US" sz="11200" dirty="0"/>
              <a:t> les </a:t>
            </a:r>
            <a:r>
              <a:rPr lang="en-US" sz="11200" dirty="0" err="1"/>
              <a:t>vacances</a:t>
            </a:r>
            <a:r>
              <a:rPr lang="en-US" sz="11200" dirty="0"/>
              <a:t>, </a:t>
            </a:r>
            <a:r>
              <a:rPr lang="en-US" sz="11200" dirty="0" err="1" smtClean="0"/>
              <a:t>vous</a:t>
            </a:r>
            <a:r>
              <a:rPr lang="en-US" sz="11200" dirty="0" smtClean="0"/>
              <a:t> </a:t>
            </a:r>
            <a:r>
              <a:rPr lang="en-US" sz="11200" dirty="0" err="1" smtClean="0"/>
              <a:t>n’</a:t>
            </a:r>
            <a:r>
              <a:rPr lang="en-US" sz="11200" b="1" dirty="0" err="1" smtClean="0">
                <a:solidFill>
                  <a:srgbClr val="CC0099"/>
                </a:solidFill>
              </a:rPr>
              <a:t>étudieriez</a:t>
            </a:r>
            <a:r>
              <a:rPr lang="en-US" sz="11200" dirty="0" smtClean="0"/>
              <a:t> pas.</a:t>
            </a:r>
            <a:endParaRPr lang="en-US" sz="11200" dirty="0"/>
          </a:p>
          <a:p>
            <a:pPr algn="l"/>
            <a:endParaRPr lang="fr-FR" dirty="0"/>
          </a:p>
        </p:txBody>
      </p:sp>
      <p:sp>
        <p:nvSpPr>
          <p:cNvPr id="4" name="Title 1"/>
          <p:cNvSpPr txBox="1">
            <a:spLocks/>
          </p:cNvSpPr>
          <p:nvPr/>
        </p:nvSpPr>
        <p:spPr>
          <a:xfrm>
            <a:off x="812800" y="292099"/>
            <a:ext cx="9144000" cy="5992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200" b="1" dirty="0" smtClean="0">
                <a:solidFill>
                  <a:srgbClr val="0070C0"/>
                </a:solidFill>
              </a:rPr>
              <a:t>Si + imparfait + conditionnel</a:t>
            </a:r>
            <a:endParaRPr lang="fr-FR" sz="3200" b="1" dirty="0">
              <a:solidFill>
                <a:srgbClr val="0070C0"/>
              </a:solidFill>
            </a:endParaRPr>
          </a:p>
        </p:txBody>
      </p:sp>
    </p:spTree>
    <p:extLst>
      <p:ext uri="{BB962C8B-B14F-4D97-AF65-F5344CB8AC3E}">
        <p14:creationId xmlns:p14="http://schemas.microsoft.com/office/powerpoint/2010/main" val="3635611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12410"/>
            <a:ext cx="9144000" cy="1163637"/>
          </a:xfrm>
        </p:spPr>
        <p:txBody>
          <a:bodyPr/>
          <a:lstStyle/>
          <a:p>
            <a:r>
              <a:rPr lang="fr-FR" dirty="0" smtClean="0"/>
              <a:t>Si + imparfait + conditionnel</a:t>
            </a:r>
            <a:endParaRPr lang="fr-FR" dirty="0"/>
          </a:p>
        </p:txBody>
      </p:sp>
      <p:sp>
        <p:nvSpPr>
          <p:cNvPr id="3" name="Subtitle 2"/>
          <p:cNvSpPr>
            <a:spLocks noGrp="1"/>
          </p:cNvSpPr>
          <p:nvPr>
            <p:ph type="subTitle" idx="1"/>
          </p:nvPr>
        </p:nvSpPr>
        <p:spPr>
          <a:xfrm>
            <a:off x="316523" y="2347547"/>
            <a:ext cx="11728939" cy="4106007"/>
          </a:xfrm>
        </p:spPr>
        <p:txBody>
          <a:bodyPr>
            <a:normAutofit/>
          </a:bodyPr>
          <a:lstStyle/>
          <a:p>
            <a:pPr algn="l"/>
            <a:r>
              <a:rPr lang="fr-FR" dirty="0" smtClean="0"/>
              <a:t>Si clauses </a:t>
            </a:r>
            <a:r>
              <a:rPr lang="fr-FR" dirty="0" err="1" smtClean="0"/>
              <a:t>with</a:t>
            </a:r>
            <a:r>
              <a:rPr lang="fr-FR" dirty="0" smtClean="0"/>
              <a:t> </a:t>
            </a:r>
            <a:r>
              <a:rPr lang="fr-FR" dirty="0" err="1" smtClean="0"/>
              <a:t>imperfect</a:t>
            </a:r>
            <a:r>
              <a:rPr lang="fr-FR" dirty="0" smtClean="0"/>
              <a:t> and </a:t>
            </a:r>
            <a:r>
              <a:rPr lang="fr-FR" dirty="0" err="1" smtClean="0"/>
              <a:t>conditional</a:t>
            </a:r>
            <a:r>
              <a:rPr lang="fr-FR" dirty="0" smtClean="0"/>
              <a:t> </a:t>
            </a:r>
            <a:r>
              <a:rPr lang="fr-FR" dirty="0" err="1" smtClean="0"/>
              <a:t>reflect</a:t>
            </a:r>
            <a:r>
              <a:rPr lang="fr-FR" dirty="0" smtClean="0"/>
              <a:t> situations </a:t>
            </a:r>
            <a:r>
              <a:rPr lang="fr-FR" dirty="0" err="1" smtClean="0"/>
              <a:t>that</a:t>
            </a:r>
            <a:r>
              <a:rPr lang="fr-FR" dirty="0" smtClean="0"/>
              <a:t> are more </a:t>
            </a:r>
            <a:r>
              <a:rPr lang="fr-FR" dirty="0" err="1" smtClean="0"/>
              <a:t>hypothetical</a:t>
            </a:r>
            <a:r>
              <a:rPr lang="fr-FR" dirty="0" smtClean="0"/>
              <a:t> </a:t>
            </a:r>
            <a:r>
              <a:rPr lang="fr-FR" dirty="0" err="1" smtClean="0"/>
              <a:t>than</a:t>
            </a:r>
            <a:r>
              <a:rPr lang="fr-FR" dirty="0" smtClean="0"/>
              <a:t> si clauses </a:t>
            </a:r>
            <a:r>
              <a:rPr lang="fr-FR" dirty="0" err="1" smtClean="0"/>
              <a:t>with</a:t>
            </a:r>
            <a:r>
              <a:rPr lang="fr-FR" dirty="0" smtClean="0"/>
              <a:t> </a:t>
            </a:r>
            <a:r>
              <a:rPr lang="fr-FR" dirty="0" err="1" smtClean="0"/>
              <a:t>present</a:t>
            </a:r>
            <a:r>
              <a:rPr lang="fr-FR" dirty="0" smtClean="0"/>
              <a:t> + future.  The structure </a:t>
            </a:r>
            <a:r>
              <a:rPr lang="fr-FR" dirty="0" err="1" smtClean="0"/>
              <a:t>is</a:t>
            </a:r>
            <a:r>
              <a:rPr lang="fr-FR" dirty="0" smtClean="0"/>
              <a:t>:  Si + </a:t>
            </a:r>
            <a:r>
              <a:rPr lang="fr-FR" dirty="0" err="1" smtClean="0"/>
              <a:t>imperfect</a:t>
            </a:r>
            <a:r>
              <a:rPr lang="fr-FR" dirty="0" smtClean="0"/>
              <a:t> + </a:t>
            </a:r>
            <a:r>
              <a:rPr lang="fr-FR" dirty="0" err="1" smtClean="0"/>
              <a:t>conditional</a:t>
            </a:r>
            <a:r>
              <a:rPr lang="fr-FR" dirty="0" smtClean="0"/>
              <a:t>.</a:t>
            </a:r>
          </a:p>
          <a:p>
            <a:pPr algn="l"/>
            <a:endParaRPr lang="fr-FR" dirty="0"/>
          </a:p>
          <a:p>
            <a:pPr algn="l"/>
            <a:r>
              <a:rPr lang="fr-FR" dirty="0" smtClean="0"/>
              <a:t>Si on _______ (être) riche, on _________  (acheter) un château en France.</a:t>
            </a:r>
          </a:p>
          <a:p>
            <a:pPr algn="l"/>
            <a:r>
              <a:rPr lang="fr-FR" dirty="0" smtClean="0"/>
              <a:t>Si je  ___________ (gagner) à la loterie,  je  ________ (donner) beaucoup d’argent aux pauvres. </a:t>
            </a:r>
          </a:p>
          <a:p>
            <a:pPr algn="l"/>
            <a:r>
              <a:rPr lang="fr-FR" dirty="0" smtClean="0"/>
              <a:t>Nous </a:t>
            </a:r>
            <a:r>
              <a:rPr lang="fr-FR" dirty="0" smtClean="0"/>
              <a:t>______________ </a:t>
            </a:r>
            <a:r>
              <a:rPr lang="fr-FR" dirty="0" smtClean="0"/>
              <a:t>(avoir) </a:t>
            </a:r>
            <a:r>
              <a:rPr lang="fr-FR" dirty="0"/>
              <a:t>très </a:t>
            </a:r>
            <a:r>
              <a:rPr lang="fr-FR" dirty="0" smtClean="0"/>
              <a:t>peur</a:t>
            </a:r>
            <a:r>
              <a:rPr lang="fr-FR" dirty="0"/>
              <a:t> </a:t>
            </a:r>
            <a:r>
              <a:rPr lang="fr-FR" dirty="0" smtClean="0"/>
              <a:t>s’il </a:t>
            </a:r>
            <a:r>
              <a:rPr lang="fr-FR" dirty="0"/>
              <a:t>y _________ (avoir) une </a:t>
            </a:r>
            <a:r>
              <a:rPr lang="fr-FR" dirty="0" smtClean="0"/>
              <a:t>tornade</a:t>
            </a:r>
            <a:r>
              <a:rPr lang="fr-FR" dirty="0"/>
              <a:t>.</a:t>
            </a:r>
            <a:endParaRPr lang="fr-FR" dirty="0" smtClean="0"/>
          </a:p>
          <a:p>
            <a:pPr algn="l"/>
            <a:endParaRPr lang="fr-FR" dirty="0" smtClean="0"/>
          </a:p>
          <a:p>
            <a:pPr algn="l"/>
            <a:endParaRPr lang="fr-FR" dirty="0" smtClean="0"/>
          </a:p>
          <a:p>
            <a:pPr algn="l"/>
            <a:endParaRPr lang="fr-FR" dirty="0"/>
          </a:p>
        </p:txBody>
      </p:sp>
    </p:spTree>
    <p:extLst>
      <p:ext uri="{BB962C8B-B14F-4D97-AF65-F5344CB8AC3E}">
        <p14:creationId xmlns:p14="http://schemas.microsoft.com/office/powerpoint/2010/main" val="3574568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12410"/>
            <a:ext cx="9144000" cy="1163637"/>
          </a:xfrm>
        </p:spPr>
        <p:txBody>
          <a:bodyPr/>
          <a:lstStyle/>
          <a:p>
            <a:r>
              <a:rPr lang="fr-FR" dirty="0" smtClean="0"/>
              <a:t>Si + imparfait + conditionnel</a:t>
            </a:r>
            <a:endParaRPr lang="fr-FR" dirty="0"/>
          </a:p>
        </p:txBody>
      </p:sp>
      <p:sp>
        <p:nvSpPr>
          <p:cNvPr id="3" name="Subtitle 2"/>
          <p:cNvSpPr>
            <a:spLocks noGrp="1"/>
          </p:cNvSpPr>
          <p:nvPr>
            <p:ph type="subTitle" idx="1"/>
          </p:nvPr>
        </p:nvSpPr>
        <p:spPr>
          <a:xfrm>
            <a:off x="316523" y="2347547"/>
            <a:ext cx="11728939" cy="4106007"/>
          </a:xfrm>
        </p:spPr>
        <p:txBody>
          <a:bodyPr>
            <a:normAutofit/>
          </a:bodyPr>
          <a:lstStyle/>
          <a:p>
            <a:pPr algn="l"/>
            <a:r>
              <a:rPr lang="fr-FR" dirty="0" smtClean="0"/>
              <a:t>Si clauses </a:t>
            </a:r>
            <a:r>
              <a:rPr lang="fr-FR" dirty="0" err="1" smtClean="0"/>
              <a:t>with</a:t>
            </a:r>
            <a:r>
              <a:rPr lang="fr-FR" dirty="0" smtClean="0"/>
              <a:t> </a:t>
            </a:r>
            <a:r>
              <a:rPr lang="fr-FR" dirty="0" err="1" smtClean="0"/>
              <a:t>imperfect</a:t>
            </a:r>
            <a:r>
              <a:rPr lang="fr-FR" dirty="0" smtClean="0"/>
              <a:t> and </a:t>
            </a:r>
            <a:r>
              <a:rPr lang="fr-FR" dirty="0" err="1" smtClean="0"/>
              <a:t>conditional</a:t>
            </a:r>
            <a:r>
              <a:rPr lang="fr-FR" dirty="0" smtClean="0"/>
              <a:t> </a:t>
            </a:r>
            <a:r>
              <a:rPr lang="fr-FR" dirty="0" err="1" smtClean="0"/>
              <a:t>reflect</a:t>
            </a:r>
            <a:r>
              <a:rPr lang="fr-FR" dirty="0" smtClean="0"/>
              <a:t> situations </a:t>
            </a:r>
            <a:r>
              <a:rPr lang="fr-FR" dirty="0" err="1" smtClean="0"/>
              <a:t>that</a:t>
            </a:r>
            <a:r>
              <a:rPr lang="fr-FR" dirty="0" smtClean="0"/>
              <a:t> are more </a:t>
            </a:r>
            <a:r>
              <a:rPr lang="fr-FR" dirty="0" err="1" smtClean="0"/>
              <a:t>hypothetical</a:t>
            </a:r>
            <a:r>
              <a:rPr lang="fr-FR" dirty="0" smtClean="0"/>
              <a:t> </a:t>
            </a:r>
            <a:r>
              <a:rPr lang="fr-FR" dirty="0" err="1" smtClean="0"/>
              <a:t>than</a:t>
            </a:r>
            <a:r>
              <a:rPr lang="fr-FR" dirty="0" smtClean="0"/>
              <a:t> si clauses </a:t>
            </a:r>
            <a:r>
              <a:rPr lang="fr-FR" dirty="0" err="1" smtClean="0"/>
              <a:t>with</a:t>
            </a:r>
            <a:r>
              <a:rPr lang="fr-FR" dirty="0" smtClean="0"/>
              <a:t> </a:t>
            </a:r>
            <a:r>
              <a:rPr lang="fr-FR" dirty="0" err="1" smtClean="0"/>
              <a:t>present</a:t>
            </a:r>
            <a:r>
              <a:rPr lang="fr-FR" dirty="0" smtClean="0"/>
              <a:t> + future.  The structure </a:t>
            </a:r>
            <a:r>
              <a:rPr lang="fr-FR" dirty="0" err="1" smtClean="0"/>
              <a:t>is</a:t>
            </a:r>
            <a:r>
              <a:rPr lang="fr-FR" dirty="0" smtClean="0"/>
              <a:t>:  Si + </a:t>
            </a:r>
            <a:r>
              <a:rPr lang="fr-FR" dirty="0" err="1" smtClean="0"/>
              <a:t>imperfect</a:t>
            </a:r>
            <a:r>
              <a:rPr lang="fr-FR" dirty="0" smtClean="0"/>
              <a:t> + </a:t>
            </a:r>
            <a:r>
              <a:rPr lang="fr-FR" dirty="0" err="1" smtClean="0"/>
              <a:t>conditional</a:t>
            </a:r>
            <a:r>
              <a:rPr lang="fr-FR" dirty="0" smtClean="0"/>
              <a:t>.</a:t>
            </a:r>
          </a:p>
          <a:p>
            <a:pPr algn="l"/>
            <a:endParaRPr lang="fr-FR" dirty="0"/>
          </a:p>
          <a:p>
            <a:pPr algn="l"/>
            <a:r>
              <a:rPr lang="fr-FR" dirty="0" smtClean="0"/>
              <a:t>Si on </a:t>
            </a:r>
            <a:r>
              <a:rPr lang="fr-FR" dirty="0" smtClean="0"/>
              <a:t>_</a:t>
            </a:r>
            <a:r>
              <a:rPr lang="fr-FR" b="1" dirty="0" smtClean="0">
                <a:solidFill>
                  <a:srgbClr val="00B050"/>
                </a:solidFill>
              </a:rPr>
              <a:t>était</a:t>
            </a:r>
            <a:r>
              <a:rPr lang="fr-FR" dirty="0" smtClean="0"/>
              <a:t>_ </a:t>
            </a:r>
            <a:r>
              <a:rPr lang="fr-FR" dirty="0" smtClean="0"/>
              <a:t>(être) riche, on </a:t>
            </a:r>
            <a:r>
              <a:rPr lang="fr-FR" dirty="0" smtClean="0"/>
              <a:t>__</a:t>
            </a:r>
            <a:r>
              <a:rPr lang="fr-FR" b="1" dirty="0" smtClean="0">
                <a:solidFill>
                  <a:srgbClr val="CC0099"/>
                </a:solidFill>
              </a:rPr>
              <a:t>achèterait</a:t>
            </a:r>
            <a:r>
              <a:rPr lang="fr-FR" dirty="0" smtClean="0"/>
              <a:t>__  </a:t>
            </a:r>
            <a:r>
              <a:rPr lang="fr-FR" dirty="0" smtClean="0"/>
              <a:t>(acheter) un château en France.</a:t>
            </a:r>
          </a:p>
          <a:p>
            <a:pPr algn="l"/>
            <a:r>
              <a:rPr lang="fr-FR" dirty="0" smtClean="0"/>
              <a:t>Si je  </a:t>
            </a:r>
            <a:r>
              <a:rPr lang="fr-FR" dirty="0" smtClean="0"/>
              <a:t>__</a:t>
            </a:r>
            <a:r>
              <a:rPr lang="fr-FR" b="1" dirty="0" smtClean="0">
                <a:solidFill>
                  <a:srgbClr val="00B050"/>
                </a:solidFill>
              </a:rPr>
              <a:t>gagnais</a:t>
            </a:r>
            <a:r>
              <a:rPr lang="fr-FR" dirty="0" smtClean="0"/>
              <a:t>__ </a:t>
            </a:r>
            <a:r>
              <a:rPr lang="fr-FR" dirty="0" smtClean="0"/>
              <a:t>(gagner) à la loterie,  je  </a:t>
            </a:r>
            <a:r>
              <a:rPr lang="fr-FR" dirty="0" smtClean="0"/>
              <a:t>__</a:t>
            </a:r>
            <a:r>
              <a:rPr lang="fr-FR" b="1" dirty="0" smtClean="0">
                <a:solidFill>
                  <a:srgbClr val="CC0099"/>
                </a:solidFill>
              </a:rPr>
              <a:t>donnerais</a:t>
            </a:r>
            <a:r>
              <a:rPr lang="fr-FR" dirty="0" smtClean="0"/>
              <a:t>__ </a:t>
            </a:r>
            <a:r>
              <a:rPr lang="fr-FR" dirty="0" smtClean="0"/>
              <a:t>(donner) beaucoup d’argent aux pauvres. </a:t>
            </a:r>
          </a:p>
          <a:p>
            <a:pPr algn="l"/>
            <a:r>
              <a:rPr lang="fr-FR" dirty="0" smtClean="0"/>
              <a:t>Nous </a:t>
            </a:r>
            <a:r>
              <a:rPr lang="fr-FR" dirty="0" smtClean="0"/>
              <a:t>__</a:t>
            </a:r>
            <a:r>
              <a:rPr lang="fr-FR" b="1" dirty="0" smtClean="0">
                <a:solidFill>
                  <a:srgbClr val="CC0099"/>
                </a:solidFill>
              </a:rPr>
              <a:t>aurions</a:t>
            </a:r>
            <a:r>
              <a:rPr lang="fr-FR" dirty="0" smtClean="0"/>
              <a:t>__ </a:t>
            </a:r>
            <a:r>
              <a:rPr lang="fr-FR" dirty="0" smtClean="0"/>
              <a:t>(avoir) </a:t>
            </a:r>
            <a:r>
              <a:rPr lang="fr-FR" dirty="0" smtClean="0"/>
              <a:t>très </a:t>
            </a:r>
            <a:r>
              <a:rPr lang="fr-FR" dirty="0" smtClean="0"/>
              <a:t>peur</a:t>
            </a:r>
            <a:r>
              <a:rPr lang="fr-FR" dirty="0"/>
              <a:t> </a:t>
            </a:r>
            <a:r>
              <a:rPr lang="fr-FR" dirty="0" smtClean="0"/>
              <a:t>s’il </a:t>
            </a:r>
            <a:r>
              <a:rPr lang="fr-FR" dirty="0"/>
              <a:t>y </a:t>
            </a:r>
            <a:r>
              <a:rPr lang="fr-FR" dirty="0" smtClean="0"/>
              <a:t>__</a:t>
            </a:r>
            <a:r>
              <a:rPr lang="fr-FR" b="1" dirty="0" smtClean="0">
                <a:solidFill>
                  <a:srgbClr val="00B050"/>
                </a:solidFill>
              </a:rPr>
              <a:t>avait</a:t>
            </a:r>
            <a:r>
              <a:rPr lang="fr-FR" dirty="0" smtClean="0"/>
              <a:t>__ </a:t>
            </a:r>
            <a:r>
              <a:rPr lang="fr-FR" dirty="0"/>
              <a:t>(avoir) une </a:t>
            </a:r>
            <a:r>
              <a:rPr lang="fr-FR" dirty="0" smtClean="0"/>
              <a:t>tornade</a:t>
            </a:r>
            <a:r>
              <a:rPr lang="fr-FR" dirty="0"/>
              <a:t>.</a:t>
            </a:r>
            <a:endParaRPr lang="fr-FR" dirty="0" smtClean="0"/>
          </a:p>
          <a:p>
            <a:pPr algn="l"/>
            <a:endParaRPr lang="fr-FR" dirty="0" smtClean="0"/>
          </a:p>
          <a:p>
            <a:pPr algn="l"/>
            <a:endParaRPr lang="fr-FR" dirty="0" smtClean="0"/>
          </a:p>
          <a:p>
            <a:pPr algn="l"/>
            <a:endParaRPr lang="fr-FR" dirty="0"/>
          </a:p>
        </p:txBody>
      </p:sp>
    </p:spTree>
    <p:extLst>
      <p:ext uri="{BB962C8B-B14F-4D97-AF65-F5344CB8AC3E}">
        <p14:creationId xmlns:p14="http://schemas.microsoft.com/office/powerpoint/2010/main" val="3065902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423" y="174529"/>
            <a:ext cx="9144000" cy="1163637"/>
          </a:xfrm>
        </p:spPr>
        <p:txBody>
          <a:bodyPr/>
          <a:lstStyle/>
          <a:p>
            <a:r>
              <a:rPr lang="fr-FR" dirty="0" smtClean="0"/>
              <a:t>Si + imparfait + conditionnel</a:t>
            </a:r>
            <a:endParaRPr lang="fr-FR" dirty="0"/>
          </a:p>
        </p:txBody>
      </p:sp>
      <p:sp>
        <p:nvSpPr>
          <p:cNvPr id="3" name="Subtitle 2"/>
          <p:cNvSpPr>
            <a:spLocks noGrp="1"/>
          </p:cNvSpPr>
          <p:nvPr>
            <p:ph type="subTitle" idx="1"/>
          </p:nvPr>
        </p:nvSpPr>
        <p:spPr>
          <a:xfrm>
            <a:off x="376527" y="1497542"/>
            <a:ext cx="11433400" cy="5160835"/>
          </a:xfrm>
        </p:spPr>
        <p:txBody>
          <a:bodyPr>
            <a:normAutofit fontScale="92500" lnSpcReduction="10000"/>
          </a:bodyPr>
          <a:lstStyle/>
          <a:p>
            <a:pPr algn="l"/>
            <a:r>
              <a:rPr lang="fr-FR" dirty="0" smtClean="0"/>
              <a:t>Si clauses </a:t>
            </a:r>
            <a:r>
              <a:rPr lang="fr-FR" dirty="0" err="1" smtClean="0"/>
              <a:t>with</a:t>
            </a:r>
            <a:r>
              <a:rPr lang="fr-FR" dirty="0" smtClean="0"/>
              <a:t> </a:t>
            </a:r>
            <a:r>
              <a:rPr lang="fr-FR" dirty="0" err="1" smtClean="0"/>
              <a:t>imperfect</a:t>
            </a:r>
            <a:r>
              <a:rPr lang="fr-FR" dirty="0" smtClean="0"/>
              <a:t> and </a:t>
            </a:r>
            <a:r>
              <a:rPr lang="fr-FR" dirty="0" err="1" smtClean="0"/>
              <a:t>conditional</a:t>
            </a:r>
            <a:r>
              <a:rPr lang="fr-FR" dirty="0" smtClean="0"/>
              <a:t> </a:t>
            </a:r>
            <a:r>
              <a:rPr lang="fr-FR" dirty="0" err="1" smtClean="0"/>
              <a:t>reflect</a:t>
            </a:r>
            <a:r>
              <a:rPr lang="fr-FR" dirty="0" smtClean="0"/>
              <a:t> situations </a:t>
            </a:r>
            <a:r>
              <a:rPr lang="fr-FR" dirty="0" err="1" smtClean="0"/>
              <a:t>that</a:t>
            </a:r>
            <a:r>
              <a:rPr lang="fr-FR" dirty="0" smtClean="0"/>
              <a:t> are more </a:t>
            </a:r>
            <a:r>
              <a:rPr lang="fr-FR" dirty="0" err="1" smtClean="0"/>
              <a:t>hypothetical</a:t>
            </a:r>
            <a:r>
              <a:rPr lang="fr-FR" dirty="0" smtClean="0"/>
              <a:t> </a:t>
            </a:r>
            <a:r>
              <a:rPr lang="fr-FR" dirty="0" err="1" smtClean="0"/>
              <a:t>than</a:t>
            </a:r>
            <a:r>
              <a:rPr lang="fr-FR" dirty="0" smtClean="0"/>
              <a:t> si clauses </a:t>
            </a:r>
            <a:r>
              <a:rPr lang="fr-FR" dirty="0" err="1" smtClean="0"/>
              <a:t>with</a:t>
            </a:r>
            <a:r>
              <a:rPr lang="fr-FR" dirty="0" smtClean="0"/>
              <a:t> </a:t>
            </a:r>
            <a:r>
              <a:rPr lang="fr-FR" dirty="0" err="1" smtClean="0"/>
              <a:t>present</a:t>
            </a:r>
            <a:r>
              <a:rPr lang="fr-FR" dirty="0" smtClean="0"/>
              <a:t> + future.</a:t>
            </a:r>
          </a:p>
          <a:p>
            <a:pPr algn="l"/>
            <a:endParaRPr lang="fr-FR" dirty="0"/>
          </a:p>
          <a:p>
            <a:pPr algn="l">
              <a:lnSpc>
                <a:spcPct val="170000"/>
              </a:lnSpc>
            </a:pPr>
            <a:r>
              <a:rPr lang="fr-FR" dirty="0" smtClean="0"/>
              <a:t>Si j’_______ (être) le professeur, je ne _________ pas (donner) les examens.</a:t>
            </a:r>
          </a:p>
          <a:p>
            <a:pPr algn="l">
              <a:lnSpc>
                <a:spcPct val="170000"/>
              </a:lnSpc>
            </a:pPr>
            <a:r>
              <a:rPr lang="fr-FR" dirty="0" smtClean="0"/>
              <a:t>Si la prof ___________ (gagner) à la loterie, on ________ (faire) une excursion en France. </a:t>
            </a:r>
          </a:p>
          <a:p>
            <a:pPr algn="l">
              <a:lnSpc>
                <a:spcPct val="170000"/>
              </a:lnSpc>
            </a:pPr>
            <a:r>
              <a:rPr lang="fr-FR" dirty="0" smtClean="0"/>
              <a:t>S’il y _________ (avoir) un ouragan, nous n’______________ (allons) pas à l’école.</a:t>
            </a:r>
          </a:p>
          <a:p>
            <a:pPr algn="l">
              <a:lnSpc>
                <a:spcPct val="170000"/>
              </a:lnSpc>
            </a:pPr>
            <a:r>
              <a:rPr lang="fr-FR" dirty="0" smtClean="0"/>
              <a:t>On </a:t>
            </a:r>
            <a:r>
              <a:rPr lang="fr-FR" dirty="0"/>
              <a:t>_________  (acheter) un château en </a:t>
            </a:r>
            <a:r>
              <a:rPr lang="fr-FR" dirty="0" smtClean="0"/>
              <a:t>France, si </a:t>
            </a:r>
            <a:r>
              <a:rPr lang="fr-FR" dirty="0"/>
              <a:t>on _______ (être) riche, </a:t>
            </a:r>
          </a:p>
          <a:p>
            <a:pPr algn="l">
              <a:lnSpc>
                <a:spcPct val="170000"/>
              </a:lnSpc>
            </a:pPr>
            <a:r>
              <a:rPr lang="fr-FR" dirty="0"/>
              <a:t>Si je  ___________ (gagner) à la loterie,  je  ________ (donner) beaucoup d’argent aux pauvres. </a:t>
            </a:r>
          </a:p>
          <a:p>
            <a:pPr algn="l">
              <a:lnSpc>
                <a:spcPct val="170000"/>
              </a:lnSpc>
            </a:pPr>
            <a:r>
              <a:rPr lang="fr-FR" dirty="0"/>
              <a:t>Nous </a:t>
            </a:r>
            <a:r>
              <a:rPr lang="fr-FR" dirty="0" smtClean="0"/>
              <a:t>_____________ </a:t>
            </a:r>
            <a:r>
              <a:rPr lang="fr-FR" dirty="0"/>
              <a:t>(avoir) très peur s’il y _________ (avoir) une tornade.</a:t>
            </a:r>
          </a:p>
          <a:p>
            <a:pPr algn="l"/>
            <a:endParaRPr lang="fr-FR" dirty="0" smtClean="0"/>
          </a:p>
          <a:p>
            <a:pPr algn="l"/>
            <a:endParaRPr lang="fr-FR" dirty="0" smtClean="0"/>
          </a:p>
          <a:p>
            <a:pPr algn="l"/>
            <a:endParaRPr lang="fr-FR" dirty="0" smtClean="0"/>
          </a:p>
          <a:p>
            <a:pPr algn="l"/>
            <a:endParaRPr lang="fr-FR" dirty="0"/>
          </a:p>
        </p:txBody>
      </p:sp>
    </p:spTree>
    <p:extLst>
      <p:ext uri="{BB962C8B-B14F-4D97-AF65-F5344CB8AC3E}">
        <p14:creationId xmlns:p14="http://schemas.microsoft.com/office/powerpoint/2010/main" val="4191505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423" y="174529"/>
            <a:ext cx="9144000" cy="1163637"/>
          </a:xfrm>
        </p:spPr>
        <p:txBody>
          <a:bodyPr/>
          <a:lstStyle/>
          <a:p>
            <a:r>
              <a:rPr lang="fr-FR" dirty="0" smtClean="0"/>
              <a:t>Si + imparfait + conditionnel</a:t>
            </a:r>
            <a:endParaRPr lang="fr-FR" dirty="0"/>
          </a:p>
        </p:txBody>
      </p:sp>
      <p:sp>
        <p:nvSpPr>
          <p:cNvPr id="3" name="Subtitle 2"/>
          <p:cNvSpPr>
            <a:spLocks noGrp="1"/>
          </p:cNvSpPr>
          <p:nvPr>
            <p:ph type="subTitle" idx="1"/>
          </p:nvPr>
        </p:nvSpPr>
        <p:spPr>
          <a:xfrm>
            <a:off x="376527" y="1497542"/>
            <a:ext cx="11433400" cy="5160835"/>
          </a:xfrm>
        </p:spPr>
        <p:txBody>
          <a:bodyPr>
            <a:normAutofit fontScale="92500" lnSpcReduction="10000"/>
          </a:bodyPr>
          <a:lstStyle/>
          <a:p>
            <a:pPr algn="l"/>
            <a:r>
              <a:rPr lang="fr-FR" dirty="0" smtClean="0"/>
              <a:t>Si clauses </a:t>
            </a:r>
            <a:r>
              <a:rPr lang="fr-FR" dirty="0" err="1" smtClean="0"/>
              <a:t>with</a:t>
            </a:r>
            <a:r>
              <a:rPr lang="fr-FR" dirty="0" smtClean="0"/>
              <a:t> </a:t>
            </a:r>
            <a:r>
              <a:rPr lang="fr-FR" dirty="0" err="1" smtClean="0"/>
              <a:t>imperfect</a:t>
            </a:r>
            <a:r>
              <a:rPr lang="fr-FR" dirty="0" smtClean="0"/>
              <a:t> and </a:t>
            </a:r>
            <a:r>
              <a:rPr lang="fr-FR" dirty="0" err="1" smtClean="0"/>
              <a:t>conditional</a:t>
            </a:r>
            <a:r>
              <a:rPr lang="fr-FR" dirty="0" smtClean="0"/>
              <a:t> </a:t>
            </a:r>
            <a:r>
              <a:rPr lang="fr-FR" dirty="0" err="1" smtClean="0"/>
              <a:t>reflect</a:t>
            </a:r>
            <a:r>
              <a:rPr lang="fr-FR" dirty="0" smtClean="0"/>
              <a:t> </a:t>
            </a:r>
            <a:r>
              <a:rPr lang="fr-FR" b="1" dirty="0" smtClean="0"/>
              <a:t>situations </a:t>
            </a:r>
            <a:r>
              <a:rPr lang="fr-FR" b="1" dirty="0" err="1" smtClean="0"/>
              <a:t>that</a:t>
            </a:r>
            <a:r>
              <a:rPr lang="fr-FR" b="1" dirty="0" smtClean="0"/>
              <a:t> are more </a:t>
            </a:r>
            <a:r>
              <a:rPr lang="fr-FR" b="1" dirty="0" err="1" smtClean="0"/>
              <a:t>hypothetical</a:t>
            </a:r>
            <a:r>
              <a:rPr lang="fr-FR" b="1" dirty="0" smtClean="0"/>
              <a:t> </a:t>
            </a:r>
            <a:r>
              <a:rPr lang="fr-FR" dirty="0" err="1" smtClean="0"/>
              <a:t>than</a:t>
            </a:r>
            <a:r>
              <a:rPr lang="fr-FR" dirty="0" smtClean="0"/>
              <a:t> si clauses </a:t>
            </a:r>
            <a:r>
              <a:rPr lang="fr-FR" dirty="0" err="1" smtClean="0"/>
              <a:t>with</a:t>
            </a:r>
            <a:r>
              <a:rPr lang="fr-FR" dirty="0" smtClean="0"/>
              <a:t> </a:t>
            </a:r>
            <a:r>
              <a:rPr lang="fr-FR" dirty="0" err="1" smtClean="0"/>
              <a:t>present</a:t>
            </a:r>
            <a:r>
              <a:rPr lang="fr-FR" dirty="0" smtClean="0"/>
              <a:t> + future.</a:t>
            </a:r>
          </a:p>
          <a:p>
            <a:pPr algn="l"/>
            <a:endParaRPr lang="fr-FR" dirty="0"/>
          </a:p>
          <a:p>
            <a:pPr algn="l">
              <a:lnSpc>
                <a:spcPct val="170000"/>
              </a:lnSpc>
            </a:pPr>
            <a:r>
              <a:rPr lang="fr-FR" dirty="0" smtClean="0"/>
              <a:t>Si j</a:t>
            </a:r>
            <a:r>
              <a:rPr lang="fr-FR" dirty="0" smtClean="0"/>
              <a:t>’_</a:t>
            </a:r>
            <a:r>
              <a:rPr lang="fr-FR" b="1" dirty="0" smtClean="0">
                <a:solidFill>
                  <a:srgbClr val="00B050"/>
                </a:solidFill>
              </a:rPr>
              <a:t>étais</a:t>
            </a:r>
            <a:r>
              <a:rPr lang="fr-FR" dirty="0" smtClean="0"/>
              <a:t>__ </a:t>
            </a:r>
            <a:r>
              <a:rPr lang="fr-FR" dirty="0" smtClean="0"/>
              <a:t>(être) le professeur, je ne </a:t>
            </a:r>
            <a:r>
              <a:rPr lang="fr-FR" dirty="0" smtClean="0"/>
              <a:t>__</a:t>
            </a:r>
            <a:r>
              <a:rPr lang="fr-FR" b="1" dirty="0" smtClean="0">
                <a:solidFill>
                  <a:srgbClr val="CC0099"/>
                </a:solidFill>
              </a:rPr>
              <a:t>donnerais</a:t>
            </a:r>
            <a:r>
              <a:rPr lang="fr-FR" dirty="0" smtClean="0"/>
              <a:t>__ </a:t>
            </a:r>
            <a:r>
              <a:rPr lang="fr-FR" dirty="0" smtClean="0"/>
              <a:t>pas (donner) les examens.</a:t>
            </a:r>
          </a:p>
          <a:p>
            <a:pPr algn="l">
              <a:lnSpc>
                <a:spcPct val="170000"/>
              </a:lnSpc>
            </a:pPr>
            <a:r>
              <a:rPr lang="fr-FR" dirty="0" smtClean="0"/>
              <a:t>Si la prof </a:t>
            </a:r>
            <a:r>
              <a:rPr lang="fr-FR" dirty="0" smtClean="0"/>
              <a:t>__</a:t>
            </a:r>
            <a:r>
              <a:rPr lang="fr-FR" b="1" dirty="0" smtClean="0">
                <a:solidFill>
                  <a:srgbClr val="00B050"/>
                </a:solidFill>
              </a:rPr>
              <a:t>gagnait</a:t>
            </a:r>
            <a:r>
              <a:rPr lang="fr-FR" dirty="0" smtClean="0"/>
              <a:t>__ </a:t>
            </a:r>
            <a:r>
              <a:rPr lang="fr-FR" dirty="0" smtClean="0"/>
              <a:t>(gagner) à la loterie, on </a:t>
            </a:r>
            <a:r>
              <a:rPr lang="fr-FR" dirty="0" smtClean="0"/>
              <a:t>__</a:t>
            </a:r>
            <a:r>
              <a:rPr lang="fr-FR" b="1" dirty="0" smtClean="0">
                <a:solidFill>
                  <a:srgbClr val="CC0099"/>
                </a:solidFill>
              </a:rPr>
              <a:t>ferait</a:t>
            </a:r>
            <a:r>
              <a:rPr lang="fr-FR" dirty="0" smtClean="0"/>
              <a:t>__ </a:t>
            </a:r>
            <a:r>
              <a:rPr lang="fr-FR" dirty="0" smtClean="0"/>
              <a:t>(faire) une excursion en France. </a:t>
            </a:r>
          </a:p>
          <a:p>
            <a:pPr algn="l">
              <a:lnSpc>
                <a:spcPct val="170000"/>
              </a:lnSpc>
            </a:pPr>
            <a:r>
              <a:rPr lang="fr-FR" dirty="0" smtClean="0"/>
              <a:t>S’il y </a:t>
            </a:r>
            <a:r>
              <a:rPr lang="fr-FR" dirty="0" smtClean="0"/>
              <a:t>_</a:t>
            </a:r>
            <a:r>
              <a:rPr lang="fr-FR" b="1" dirty="0" smtClean="0">
                <a:solidFill>
                  <a:srgbClr val="00B050"/>
                </a:solidFill>
              </a:rPr>
              <a:t>avait</a:t>
            </a:r>
            <a:r>
              <a:rPr lang="fr-FR" dirty="0" smtClean="0"/>
              <a:t>_ </a:t>
            </a:r>
            <a:r>
              <a:rPr lang="fr-FR" dirty="0" smtClean="0"/>
              <a:t>(avoir) un ouragan, nous n</a:t>
            </a:r>
            <a:r>
              <a:rPr lang="fr-FR" dirty="0" smtClean="0"/>
              <a:t>’_</a:t>
            </a:r>
            <a:r>
              <a:rPr lang="fr-FR" b="1" dirty="0" smtClean="0">
                <a:solidFill>
                  <a:srgbClr val="CC0099"/>
                </a:solidFill>
              </a:rPr>
              <a:t>irions</a:t>
            </a:r>
            <a:r>
              <a:rPr lang="fr-FR" dirty="0" smtClean="0"/>
              <a:t>_ </a:t>
            </a:r>
            <a:r>
              <a:rPr lang="fr-FR" dirty="0" smtClean="0"/>
              <a:t>(allons) pas à l’école.</a:t>
            </a:r>
          </a:p>
          <a:p>
            <a:pPr algn="l">
              <a:lnSpc>
                <a:spcPct val="170000"/>
              </a:lnSpc>
            </a:pPr>
            <a:r>
              <a:rPr lang="fr-FR" dirty="0" smtClean="0"/>
              <a:t>On </a:t>
            </a:r>
            <a:r>
              <a:rPr lang="fr-FR" dirty="0" smtClean="0"/>
              <a:t>__</a:t>
            </a:r>
            <a:r>
              <a:rPr lang="fr-FR" b="1" dirty="0" smtClean="0">
                <a:solidFill>
                  <a:srgbClr val="CC0099"/>
                </a:solidFill>
              </a:rPr>
              <a:t>achèterait</a:t>
            </a:r>
            <a:r>
              <a:rPr lang="fr-FR" dirty="0" smtClean="0"/>
              <a:t>__  </a:t>
            </a:r>
            <a:r>
              <a:rPr lang="fr-FR" dirty="0"/>
              <a:t>(acheter) un château en </a:t>
            </a:r>
            <a:r>
              <a:rPr lang="fr-FR" dirty="0" smtClean="0"/>
              <a:t>France, si </a:t>
            </a:r>
            <a:r>
              <a:rPr lang="fr-FR" dirty="0"/>
              <a:t>on </a:t>
            </a:r>
            <a:r>
              <a:rPr lang="fr-FR" dirty="0" smtClean="0"/>
              <a:t>_</a:t>
            </a:r>
            <a:r>
              <a:rPr lang="fr-FR" b="1" dirty="0" smtClean="0">
                <a:solidFill>
                  <a:srgbClr val="00B050"/>
                </a:solidFill>
              </a:rPr>
              <a:t>était</a:t>
            </a:r>
            <a:r>
              <a:rPr lang="fr-FR" dirty="0" smtClean="0"/>
              <a:t>_ </a:t>
            </a:r>
            <a:r>
              <a:rPr lang="fr-FR" dirty="0"/>
              <a:t>(être) riche, </a:t>
            </a:r>
          </a:p>
          <a:p>
            <a:pPr algn="l">
              <a:lnSpc>
                <a:spcPct val="170000"/>
              </a:lnSpc>
            </a:pPr>
            <a:r>
              <a:rPr lang="fr-FR" dirty="0"/>
              <a:t>Si je  </a:t>
            </a:r>
            <a:r>
              <a:rPr lang="fr-FR" dirty="0" smtClean="0"/>
              <a:t>__</a:t>
            </a:r>
            <a:r>
              <a:rPr lang="fr-FR" b="1" dirty="0" smtClean="0">
                <a:solidFill>
                  <a:srgbClr val="00B050"/>
                </a:solidFill>
              </a:rPr>
              <a:t>gagnais</a:t>
            </a:r>
            <a:r>
              <a:rPr lang="fr-FR" dirty="0" smtClean="0"/>
              <a:t>__ </a:t>
            </a:r>
            <a:r>
              <a:rPr lang="fr-FR" dirty="0"/>
              <a:t>(gagner) à la loterie,  je  </a:t>
            </a:r>
            <a:r>
              <a:rPr lang="fr-FR" dirty="0" smtClean="0"/>
              <a:t>__</a:t>
            </a:r>
            <a:r>
              <a:rPr lang="fr-FR" b="1" dirty="0" smtClean="0">
                <a:solidFill>
                  <a:srgbClr val="CC0099"/>
                </a:solidFill>
              </a:rPr>
              <a:t>donnerais</a:t>
            </a:r>
            <a:r>
              <a:rPr lang="fr-FR" dirty="0" smtClean="0"/>
              <a:t>__ </a:t>
            </a:r>
            <a:r>
              <a:rPr lang="fr-FR" dirty="0"/>
              <a:t>(donner) beaucoup d’argent aux pauvres. </a:t>
            </a:r>
          </a:p>
          <a:p>
            <a:pPr algn="l">
              <a:lnSpc>
                <a:spcPct val="170000"/>
              </a:lnSpc>
            </a:pPr>
            <a:r>
              <a:rPr lang="fr-FR" dirty="0"/>
              <a:t>Nous </a:t>
            </a:r>
            <a:r>
              <a:rPr lang="fr-FR" dirty="0" smtClean="0"/>
              <a:t>__</a:t>
            </a:r>
            <a:r>
              <a:rPr lang="fr-FR" b="1" dirty="0" smtClean="0">
                <a:solidFill>
                  <a:srgbClr val="CC0099"/>
                </a:solidFill>
              </a:rPr>
              <a:t>aurions</a:t>
            </a:r>
            <a:r>
              <a:rPr lang="fr-FR" dirty="0" smtClean="0"/>
              <a:t>__ </a:t>
            </a:r>
            <a:r>
              <a:rPr lang="fr-FR" dirty="0"/>
              <a:t>(avoir) très peur s’il y </a:t>
            </a:r>
            <a:r>
              <a:rPr lang="fr-FR" dirty="0" smtClean="0"/>
              <a:t>__</a:t>
            </a:r>
            <a:r>
              <a:rPr lang="fr-FR" b="1" dirty="0" smtClean="0">
                <a:solidFill>
                  <a:srgbClr val="00B050"/>
                </a:solidFill>
              </a:rPr>
              <a:t>avait</a:t>
            </a:r>
            <a:r>
              <a:rPr lang="fr-FR" dirty="0" smtClean="0"/>
              <a:t>__ </a:t>
            </a:r>
            <a:r>
              <a:rPr lang="fr-FR" dirty="0"/>
              <a:t>(avoir) une tornade.</a:t>
            </a:r>
          </a:p>
          <a:p>
            <a:pPr algn="l"/>
            <a:endParaRPr lang="fr-FR" dirty="0" smtClean="0"/>
          </a:p>
          <a:p>
            <a:pPr algn="l"/>
            <a:endParaRPr lang="fr-FR" dirty="0" smtClean="0"/>
          </a:p>
          <a:p>
            <a:pPr algn="l"/>
            <a:endParaRPr lang="fr-FR" dirty="0" smtClean="0"/>
          </a:p>
          <a:p>
            <a:pPr algn="l"/>
            <a:endParaRPr lang="fr-FR" dirty="0"/>
          </a:p>
        </p:txBody>
      </p:sp>
    </p:spTree>
    <p:extLst>
      <p:ext uri="{BB962C8B-B14F-4D97-AF65-F5344CB8AC3E}">
        <p14:creationId xmlns:p14="http://schemas.microsoft.com/office/powerpoint/2010/main" val="2935368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343" y="323874"/>
            <a:ext cx="9144000" cy="1079924"/>
          </a:xfrm>
        </p:spPr>
        <p:txBody>
          <a:bodyPr/>
          <a:lstStyle/>
          <a:p>
            <a:endParaRPr lang="en-US" dirty="0"/>
          </a:p>
        </p:txBody>
      </p:sp>
      <p:sp>
        <p:nvSpPr>
          <p:cNvPr id="3" name="Subtitle 2"/>
          <p:cNvSpPr>
            <a:spLocks noGrp="1"/>
          </p:cNvSpPr>
          <p:nvPr>
            <p:ph type="subTitle" idx="1"/>
          </p:nvPr>
        </p:nvSpPr>
        <p:spPr>
          <a:xfrm>
            <a:off x="1107583" y="1403799"/>
            <a:ext cx="10045521" cy="5074274"/>
          </a:xfrm>
        </p:spPr>
        <p:txBody>
          <a:bodyPr>
            <a:normAutofit/>
          </a:bodyPr>
          <a:lstStyle/>
          <a:p>
            <a:r>
              <a:rPr lang="en-US" sz="2800" dirty="0" smtClean="0">
                <a:solidFill>
                  <a:srgbClr val="0070C0"/>
                </a:solidFill>
              </a:rPr>
              <a:t>Verbs in the conditional mean “would” as opposed to verbs in the future, which mean “will”. To form the conditional, use the same stems as the future and then add the imperfect tense endings.</a:t>
            </a:r>
            <a:endParaRPr lang="en-US" sz="2800" dirty="0">
              <a:solidFill>
                <a:srgbClr val="0070C0"/>
              </a:solidFill>
            </a:endParaRPr>
          </a:p>
          <a:p>
            <a:pPr algn="l"/>
            <a:r>
              <a:rPr lang="en-US" dirty="0" smtClean="0"/>
              <a:t>			             </a:t>
            </a:r>
            <a:r>
              <a:rPr lang="en-US" sz="3200" dirty="0" err="1" smtClean="0">
                <a:solidFill>
                  <a:srgbClr val="FF0000"/>
                </a:solidFill>
              </a:rPr>
              <a:t>Futur</a:t>
            </a:r>
            <a:r>
              <a:rPr lang="en-US" sz="3200" dirty="0" smtClean="0">
                <a:solidFill>
                  <a:srgbClr val="FF0000"/>
                </a:solidFill>
              </a:rPr>
              <a:t>			        </a:t>
            </a:r>
            <a:r>
              <a:rPr lang="en-US" sz="3200" dirty="0" err="1" smtClean="0">
                <a:solidFill>
                  <a:srgbClr val="FF0000"/>
                </a:solidFill>
              </a:rPr>
              <a:t>Conditionnel</a:t>
            </a:r>
            <a:endParaRPr lang="en-US" sz="3200" dirty="0" smtClean="0">
              <a:solidFill>
                <a:srgbClr val="FF0000"/>
              </a:solidFill>
            </a:endParaRPr>
          </a:p>
          <a:p>
            <a:pPr algn="l"/>
            <a:r>
              <a:rPr lang="en-US" dirty="0" err="1" smtClean="0">
                <a:solidFill>
                  <a:srgbClr val="0070C0"/>
                </a:solidFill>
              </a:rPr>
              <a:t>visiter</a:t>
            </a:r>
            <a:r>
              <a:rPr lang="en-US" dirty="0" smtClean="0">
                <a:solidFill>
                  <a:srgbClr val="0070C0"/>
                </a:solidFill>
              </a:rPr>
              <a:t> (je)</a:t>
            </a:r>
            <a:r>
              <a:rPr lang="en-US" dirty="0" smtClean="0"/>
              <a:t>		       Je 				       Je 	</a:t>
            </a:r>
          </a:p>
          <a:p>
            <a:pPr algn="l"/>
            <a:r>
              <a:rPr lang="en-US" dirty="0" err="1" smtClean="0">
                <a:solidFill>
                  <a:srgbClr val="0070C0"/>
                </a:solidFill>
              </a:rPr>
              <a:t>Choisir</a:t>
            </a:r>
            <a:r>
              <a:rPr lang="en-US" dirty="0" smtClean="0">
                <a:solidFill>
                  <a:srgbClr val="0070C0"/>
                </a:solidFill>
              </a:rPr>
              <a:t>	(</a:t>
            </a:r>
            <a:r>
              <a:rPr lang="en-US" dirty="0" err="1" smtClean="0">
                <a:solidFill>
                  <a:srgbClr val="0070C0"/>
                </a:solidFill>
              </a:rPr>
              <a:t>tu</a:t>
            </a:r>
            <a:r>
              <a:rPr lang="en-US" dirty="0" smtClean="0">
                <a:solidFill>
                  <a:srgbClr val="0070C0"/>
                </a:solidFill>
              </a:rPr>
              <a:t>)                           </a:t>
            </a:r>
            <a:r>
              <a:rPr lang="en-US" dirty="0" err="1" smtClean="0"/>
              <a:t>Tu</a:t>
            </a:r>
            <a:r>
              <a:rPr lang="en-US" dirty="0" smtClean="0"/>
              <a:t> 				       </a:t>
            </a:r>
            <a:r>
              <a:rPr lang="en-US" dirty="0" err="1" smtClean="0"/>
              <a:t>Tu</a:t>
            </a:r>
            <a:r>
              <a:rPr lang="en-US" dirty="0" smtClean="0"/>
              <a:t> </a:t>
            </a:r>
          </a:p>
          <a:p>
            <a:pPr algn="l"/>
            <a:r>
              <a:rPr lang="en-US" dirty="0" err="1" smtClean="0">
                <a:solidFill>
                  <a:srgbClr val="0070C0"/>
                </a:solidFill>
              </a:rPr>
              <a:t>Vendre</a:t>
            </a:r>
            <a:r>
              <a:rPr lang="en-US" dirty="0" smtClean="0">
                <a:solidFill>
                  <a:srgbClr val="0070C0"/>
                </a:solidFill>
              </a:rPr>
              <a:t> (</a:t>
            </a:r>
            <a:r>
              <a:rPr lang="en-US" dirty="0" err="1" smtClean="0">
                <a:solidFill>
                  <a:srgbClr val="0070C0"/>
                </a:solidFill>
              </a:rPr>
              <a:t>il</a:t>
            </a:r>
            <a:r>
              <a:rPr lang="en-US" dirty="0" smtClean="0">
                <a:solidFill>
                  <a:srgbClr val="0070C0"/>
                </a:solidFill>
              </a:rPr>
              <a:t>)</a:t>
            </a:r>
            <a:r>
              <a:rPr lang="en-US" dirty="0" smtClean="0"/>
              <a:t>	                     Il 				        Il 	</a:t>
            </a:r>
          </a:p>
          <a:p>
            <a:pPr algn="l"/>
            <a:r>
              <a:rPr lang="en-US" dirty="0" err="1" smtClean="0">
                <a:solidFill>
                  <a:srgbClr val="0070C0"/>
                </a:solidFill>
              </a:rPr>
              <a:t>Être</a:t>
            </a:r>
            <a:r>
              <a:rPr lang="en-US" dirty="0" smtClean="0">
                <a:solidFill>
                  <a:srgbClr val="0070C0"/>
                </a:solidFill>
              </a:rPr>
              <a:t> (nous)                            </a:t>
            </a:r>
            <a:r>
              <a:rPr lang="en-US" dirty="0" smtClean="0"/>
              <a:t>Nous 			        Nous	  </a:t>
            </a:r>
          </a:p>
          <a:p>
            <a:pPr algn="l"/>
            <a:r>
              <a:rPr lang="en-US" dirty="0" smtClean="0">
                <a:solidFill>
                  <a:srgbClr val="0070C0"/>
                </a:solidFill>
              </a:rPr>
              <a:t>Faire (</a:t>
            </a:r>
            <a:r>
              <a:rPr lang="en-US" dirty="0" err="1" smtClean="0">
                <a:solidFill>
                  <a:srgbClr val="0070C0"/>
                </a:solidFill>
              </a:rPr>
              <a:t>vous</a:t>
            </a:r>
            <a:r>
              <a:rPr lang="en-US" dirty="0" smtClean="0">
                <a:solidFill>
                  <a:srgbClr val="0070C0"/>
                </a:solidFill>
              </a:rPr>
              <a:t>)	</a:t>
            </a:r>
            <a:r>
              <a:rPr lang="en-US" dirty="0" smtClean="0"/>
              <a:t>	        </a:t>
            </a:r>
            <a:r>
              <a:rPr lang="en-US" dirty="0" err="1" smtClean="0"/>
              <a:t>Vous</a:t>
            </a:r>
            <a:r>
              <a:rPr lang="en-US" dirty="0" smtClean="0"/>
              <a:t>			        </a:t>
            </a:r>
            <a:r>
              <a:rPr lang="en-US" dirty="0" err="1" smtClean="0"/>
              <a:t>Vous</a:t>
            </a:r>
            <a:endParaRPr lang="en-US" dirty="0" smtClean="0"/>
          </a:p>
          <a:p>
            <a:pPr algn="l"/>
            <a:r>
              <a:rPr lang="en-US" dirty="0" err="1" smtClean="0">
                <a:solidFill>
                  <a:srgbClr val="0070C0"/>
                </a:solidFill>
              </a:rPr>
              <a:t>Aller</a:t>
            </a:r>
            <a:r>
              <a:rPr lang="en-US" dirty="0" smtClean="0">
                <a:solidFill>
                  <a:srgbClr val="0070C0"/>
                </a:solidFill>
              </a:rPr>
              <a:t> (</a:t>
            </a:r>
            <a:r>
              <a:rPr lang="en-US" dirty="0" err="1" smtClean="0">
                <a:solidFill>
                  <a:srgbClr val="0070C0"/>
                </a:solidFill>
              </a:rPr>
              <a:t>elles</a:t>
            </a:r>
            <a:r>
              <a:rPr lang="en-US" dirty="0" smtClean="0">
                <a:solidFill>
                  <a:srgbClr val="0070C0"/>
                </a:solidFill>
              </a:rPr>
              <a:t>)                            </a:t>
            </a:r>
            <a:r>
              <a:rPr lang="en-US" dirty="0" err="1" smtClean="0"/>
              <a:t>Elles</a:t>
            </a:r>
            <a:r>
              <a:rPr lang="en-US" dirty="0" smtClean="0"/>
              <a:t> 			        </a:t>
            </a:r>
            <a:r>
              <a:rPr lang="en-US" dirty="0" err="1" smtClean="0"/>
              <a:t>Elles</a:t>
            </a:r>
            <a:endParaRPr lang="en-US" dirty="0" smtClean="0"/>
          </a:p>
          <a:p>
            <a:pPr algn="l"/>
            <a:r>
              <a:rPr lang="en-US" dirty="0" err="1" smtClean="0">
                <a:solidFill>
                  <a:srgbClr val="0070C0"/>
                </a:solidFill>
              </a:rPr>
              <a:t>Avoir</a:t>
            </a:r>
            <a:r>
              <a:rPr lang="en-US" dirty="0" smtClean="0">
                <a:solidFill>
                  <a:srgbClr val="0070C0"/>
                </a:solidFill>
              </a:rPr>
              <a:t> (</a:t>
            </a:r>
            <a:r>
              <a:rPr lang="en-US" dirty="0" err="1" smtClean="0">
                <a:solidFill>
                  <a:srgbClr val="0070C0"/>
                </a:solidFill>
              </a:rPr>
              <a:t>ils</a:t>
            </a:r>
            <a:r>
              <a:rPr lang="en-US" dirty="0" smtClean="0">
                <a:solidFill>
                  <a:srgbClr val="0070C0"/>
                </a:solidFill>
              </a:rPr>
              <a:t>)</a:t>
            </a:r>
            <a:r>
              <a:rPr lang="en-US" dirty="0" smtClean="0"/>
              <a:t>		         </a:t>
            </a:r>
            <a:r>
              <a:rPr lang="en-US" dirty="0" err="1" smtClean="0"/>
              <a:t>Ils</a:t>
            </a:r>
            <a:r>
              <a:rPr lang="en-US" dirty="0" smtClean="0"/>
              <a:t>				        </a:t>
            </a:r>
            <a:r>
              <a:rPr lang="en-US" dirty="0" err="1" smtClean="0"/>
              <a:t>Ils</a:t>
            </a:r>
            <a:endParaRPr lang="en-US" dirty="0"/>
          </a:p>
        </p:txBody>
      </p:sp>
    </p:spTree>
    <p:extLst>
      <p:ext uri="{BB962C8B-B14F-4D97-AF65-F5344CB8AC3E}">
        <p14:creationId xmlns:p14="http://schemas.microsoft.com/office/powerpoint/2010/main" val="4070078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343" y="323874"/>
            <a:ext cx="9144000" cy="1079924"/>
          </a:xfrm>
        </p:spPr>
        <p:txBody>
          <a:bodyPr/>
          <a:lstStyle/>
          <a:p>
            <a:endParaRPr lang="en-US" dirty="0"/>
          </a:p>
        </p:txBody>
      </p:sp>
      <p:sp>
        <p:nvSpPr>
          <p:cNvPr id="3" name="Subtitle 2"/>
          <p:cNvSpPr>
            <a:spLocks noGrp="1"/>
          </p:cNvSpPr>
          <p:nvPr>
            <p:ph type="subTitle" idx="1"/>
          </p:nvPr>
        </p:nvSpPr>
        <p:spPr>
          <a:xfrm>
            <a:off x="1107583" y="1403799"/>
            <a:ext cx="10045521" cy="5074274"/>
          </a:xfrm>
        </p:spPr>
        <p:txBody>
          <a:bodyPr>
            <a:normAutofit/>
          </a:bodyPr>
          <a:lstStyle/>
          <a:p>
            <a:r>
              <a:rPr lang="en-US" sz="2800" dirty="0" smtClean="0">
                <a:solidFill>
                  <a:srgbClr val="0070C0"/>
                </a:solidFill>
              </a:rPr>
              <a:t>Verbs in the </a:t>
            </a:r>
            <a:r>
              <a:rPr lang="en-US" sz="2800" dirty="0" smtClean="0">
                <a:solidFill>
                  <a:srgbClr val="0070C0"/>
                </a:solidFill>
              </a:rPr>
              <a:t>future</a:t>
            </a:r>
            <a:r>
              <a:rPr lang="en-US" sz="2800" dirty="0" smtClean="0">
                <a:solidFill>
                  <a:srgbClr val="0070C0"/>
                </a:solidFill>
              </a:rPr>
              <a:t> </a:t>
            </a:r>
            <a:r>
              <a:rPr lang="en-US" sz="2800" dirty="0" smtClean="0">
                <a:solidFill>
                  <a:srgbClr val="0070C0"/>
                </a:solidFill>
              </a:rPr>
              <a:t>mean “</a:t>
            </a:r>
            <a:r>
              <a:rPr lang="en-US" sz="2800" dirty="0" smtClean="0">
                <a:solidFill>
                  <a:srgbClr val="0070C0"/>
                </a:solidFill>
              </a:rPr>
              <a:t>will” </a:t>
            </a:r>
            <a:r>
              <a:rPr lang="en-US" sz="2800" dirty="0" smtClean="0">
                <a:solidFill>
                  <a:srgbClr val="0070C0"/>
                </a:solidFill>
              </a:rPr>
              <a:t>as opposed to verbs in the </a:t>
            </a:r>
            <a:r>
              <a:rPr lang="en-US" sz="2800" dirty="0" smtClean="0">
                <a:solidFill>
                  <a:srgbClr val="0070C0"/>
                </a:solidFill>
              </a:rPr>
              <a:t>conditional</a:t>
            </a:r>
            <a:r>
              <a:rPr lang="en-US" sz="2800" dirty="0" smtClean="0">
                <a:solidFill>
                  <a:srgbClr val="0070C0"/>
                </a:solidFill>
              </a:rPr>
              <a:t>, </a:t>
            </a:r>
            <a:r>
              <a:rPr lang="en-US" sz="2800" dirty="0" smtClean="0">
                <a:solidFill>
                  <a:srgbClr val="0070C0"/>
                </a:solidFill>
              </a:rPr>
              <a:t>which mean “</a:t>
            </a:r>
            <a:r>
              <a:rPr lang="en-US" sz="2800" dirty="0" smtClean="0">
                <a:solidFill>
                  <a:srgbClr val="0070C0"/>
                </a:solidFill>
              </a:rPr>
              <a:t>would”. </a:t>
            </a:r>
            <a:r>
              <a:rPr lang="en-US" sz="2800" dirty="0" smtClean="0">
                <a:solidFill>
                  <a:srgbClr val="0070C0"/>
                </a:solidFill>
              </a:rPr>
              <a:t>To form the conditional, use the same stems as the future and then add the imperfect tense endings.</a:t>
            </a:r>
            <a:endParaRPr lang="en-US" sz="2800" dirty="0">
              <a:solidFill>
                <a:srgbClr val="0070C0"/>
              </a:solidFill>
            </a:endParaRPr>
          </a:p>
          <a:p>
            <a:pPr algn="l"/>
            <a:r>
              <a:rPr lang="en-US" dirty="0" smtClean="0"/>
              <a:t>			             </a:t>
            </a:r>
            <a:r>
              <a:rPr lang="en-US" sz="3200" dirty="0" err="1" smtClean="0">
                <a:solidFill>
                  <a:srgbClr val="FF0000"/>
                </a:solidFill>
              </a:rPr>
              <a:t>Futur</a:t>
            </a:r>
            <a:r>
              <a:rPr lang="en-US" sz="3200" dirty="0" smtClean="0">
                <a:solidFill>
                  <a:srgbClr val="FF0000"/>
                </a:solidFill>
              </a:rPr>
              <a:t>			        </a:t>
            </a:r>
            <a:r>
              <a:rPr lang="en-US" sz="3200" dirty="0" err="1" smtClean="0">
                <a:solidFill>
                  <a:srgbClr val="FF0000"/>
                </a:solidFill>
              </a:rPr>
              <a:t>Conditionnel</a:t>
            </a:r>
            <a:endParaRPr lang="en-US" sz="3200" dirty="0" smtClean="0">
              <a:solidFill>
                <a:srgbClr val="FF0000"/>
              </a:solidFill>
            </a:endParaRPr>
          </a:p>
          <a:p>
            <a:pPr algn="l"/>
            <a:r>
              <a:rPr lang="en-US" dirty="0" err="1" smtClean="0">
                <a:solidFill>
                  <a:srgbClr val="0070C0"/>
                </a:solidFill>
              </a:rPr>
              <a:t>visiter</a:t>
            </a:r>
            <a:r>
              <a:rPr lang="en-US" dirty="0" smtClean="0">
                <a:solidFill>
                  <a:srgbClr val="0070C0"/>
                </a:solidFill>
              </a:rPr>
              <a:t> (je)</a:t>
            </a:r>
            <a:r>
              <a:rPr lang="en-US" dirty="0" smtClean="0"/>
              <a:t>		       Je </a:t>
            </a:r>
            <a:r>
              <a:rPr lang="en-US" b="1" dirty="0" err="1" smtClean="0">
                <a:solidFill>
                  <a:srgbClr val="7030A0"/>
                </a:solidFill>
              </a:rPr>
              <a:t>visiterai</a:t>
            </a:r>
            <a:r>
              <a:rPr lang="en-US" b="1" dirty="0" smtClean="0">
                <a:solidFill>
                  <a:srgbClr val="7030A0"/>
                </a:solidFill>
              </a:rPr>
              <a:t>	</a:t>
            </a:r>
            <a:r>
              <a:rPr lang="en-US" dirty="0" smtClean="0"/>
              <a:t>		       	Je </a:t>
            </a:r>
            <a:r>
              <a:rPr lang="en-US" b="1" dirty="0" err="1" smtClean="0">
                <a:solidFill>
                  <a:srgbClr val="CC0099"/>
                </a:solidFill>
              </a:rPr>
              <a:t>visiterais</a:t>
            </a:r>
            <a:r>
              <a:rPr lang="en-US" dirty="0" smtClean="0"/>
              <a:t>	</a:t>
            </a:r>
          </a:p>
          <a:p>
            <a:pPr algn="l"/>
            <a:r>
              <a:rPr lang="en-US" dirty="0" err="1" smtClean="0">
                <a:solidFill>
                  <a:srgbClr val="0070C0"/>
                </a:solidFill>
              </a:rPr>
              <a:t>Choisir</a:t>
            </a:r>
            <a:r>
              <a:rPr lang="en-US" dirty="0" smtClean="0">
                <a:solidFill>
                  <a:srgbClr val="0070C0"/>
                </a:solidFill>
              </a:rPr>
              <a:t>	(</a:t>
            </a:r>
            <a:r>
              <a:rPr lang="en-US" dirty="0" err="1" smtClean="0">
                <a:solidFill>
                  <a:srgbClr val="0070C0"/>
                </a:solidFill>
              </a:rPr>
              <a:t>tu</a:t>
            </a:r>
            <a:r>
              <a:rPr lang="en-US" dirty="0" smtClean="0">
                <a:solidFill>
                  <a:srgbClr val="0070C0"/>
                </a:solidFill>
              </a:rPr>
              <a:t>)                           </a:t>
            </a:r>
            <a:r>
              <a:rPr lang="en-US" dirty="0" err="1" smtClean="0"/>
              <a:t>Tu</a:t>
            </a:r>
            <a:r>
              <a:rPr lang="en-US" dirty="0" smtClean="0"/>
              <a:t> </a:t>
            </a:r>
            <a:r>
              <a:rPr lang="en-US" b="1" dirty="0" err="1" smtClean="0">
                <a:solidFill>
                  <a:srgbClr val="7030A0"/>
                </a:solidFill>
              </a:rPr>
              <a:t>choisiras</a:t>
            </a:r>
            <a:r>
              <a:rPr lang="en-US" dirty="0" smtClean="0"/>
              <a:t>		       	</a:t>
            </a:r>
            <a:r>
              <a:rPr lang="en-US" dirty="0" err="1" smtClean="0"/>
              <a:t>Tu</a:t>
            </a:r>
            <a:r>
              <a:rPr lang="en-US" dirty="0" smtClean="0"/>
              <a:t> </a:t>
            </a:r>
            <a:r>
              <a:rPr lang="en-US" b="1" dirty="0" err="1" smtClean="0">
                <a:solidFill>
                  <a:srgbClr val="CC0099"/>
                </a:solidFill>
              </a:rPr>
              <a:t>choisirais</a:t>
            </a:r>
            <a:endParaRPr lang="en-US" b="1" dirty="0" smtClean="0">
              <a:solidFill>
                <a:srgbClr val="CC0099"/>
              </a:solidFill>
            </a:endParaRPr>
          </a:p>
          <a:p>
            <a:pPr algn="l"/>
            <a:r>
              <a:rPr lang="en-US" dirty="0" err="1" smtClean="0">
                <a:solidFill>
                  <a:srgbClr val="0070C0"/>
                </a:solidFill>
              </a:rPr>
              <a:t>Vendre</a:t>
            </a:r>
            <a:r>
              <a:rPr lang="en-US" dirty="0" smtClean="0">
                <a:solidFill>
                  <a:srgbClr val="0070C0"/>
                </a:solidFill>
              </a:rPr>
              <a:t> (</a:t>
            </a:r>
            <a:r>
              <a:rPr lang="en-US" dirty="0" err="1" smtClean="0">
                <a:solidFill>
                  <a:srgbClr val="0070C0"/>
                </a:solidFill>
              </a:rPr>
              <a:t>il</a:t>
            </a:r>
            <a:r>
              <a:rPr lang="en-US" dirty="0" smtClean="0">
                <a:solidFill>
                  <a:srgbClr val="0070C0"/>
                </a:solidFill>
              </a:rPr>
              <a:t>)</a:t>
            </a:r>
            <a:r>
              <a:rPr lang="en-US" dirty="0" smtClean="0"/>
              <a:t>	                     Il </a:t>
            </a:r>
            <a:r>
              <a:rPr lang="en-US" b="1" dirty="0" err="1" smtClean="0">
                <a:solidFill>
                  <a:srgbClr val="7030A0"/>
                </a:solidFill>
              </a:rPr>
              <a:t>vendra</a:t>
            </a:r>
            <a:r>
              <a:rPr lang="en-US" dirty="0" smtClean="0"/>
              <a:t>			       	Il </a:t>
            </a:r>
            <a:r>
              <a:rPr lang="en-US" b="1" dirty="0" err="1" smtClean="0">
                <a:solidFill>
                  <a:srgbClr val="CC0099"/>
                </a:solidFill>
              </a:rPr>
              <a:t>vendrait</a:t>
            </a:r>
            <a:r>
              <a:rPr lang="en-US" dirty="0" smtClean="0"/>
              <a:t>	</a:t>
            </a:r>
          </a:p>
          <a:p>
            <a:pPr algn="l"/>
            <a:r>
              <a:rPr lang="en-US" dirty="0" err="1" smtClean="0">
                <a:solidFill>
                  <a:srgbClr val="0070C0"/>
                </a:solidFill>
              </a:rPr>
              <a:t>Être</a:t>
            </a:r>
            <a:r>
              <a:rPr lang="en-US" dirty="0" smtClean="0">
                <a:solidFill>
                  <a:srgbClr val="0070C0"/>
                </a:solidFill>
              </a:rPr>
              <a:t> (nous)                            </a:t>
            </a:r>
            <a:r>
              <a:rPr lang="en-US" dirty="0" smtClean="0"/>
              <a:t>Nous </a:t>
            </a:r>
            <a:r>
              <a:rPr lang="en-US" b="1" dirty="0" err="1" smtClean="0">
                <a:solidFill>
                  <a:srgbClr val="7030A0"/>
                </a:solidFill>
              </a:rPr>
              <a:t>serons</a:t>
            </a:r>
            <a:r>
              <a:rPr lang="en-US" dirty="0" smtClean="0"/>
              <a:t>		      	Nous </a:t>
            </a:r>
            <a:r>
              <a:rPr lang="en-US" b="1" dirty="0" err="1" smtClean="0">
                <a:solidFill>
                  <a:srgbClr val="CC0099"/>
                </a:solidFill>
              </a:rPr>
              <a:t>serions</a:t>
            </a:r>
            <a:r>
              <a:rPr lang="en-US" dirty="0" smtClean="0"/>
              <a:t>	  </a:t>
            </a:r>
          </a:p>
          <a:p>
            <a:pPr algn="l"/>
            <a:r>
              <a:rPr lang="en-US" dirty="0" smtClean="0">
                <a:solidFill>
                  <a:srgbClr val="0070C0"/>
                </a:solidFill>
              </a:rPr>
              <a:t>Faire (</a:t>
            </a:r>
            <a:r>
              <a:rPr lang="en-US" dirty="0" err="1" smtClean="0">
                <a:solidFill>
                  <a:srgbClr val="0070C0"/>
                </a:solidFill>
              </a:rPr>
              <a:t>vous</a:t>
            </a:r>
            <a:r>
              <a:rPr lang="en-US" dirty="0" smtClean="0">
                <a:solidFill>
                  <a:srgbClr val="0070C0"/>
                </a:solidFill>
              </a:rPr>
              <a:t>)	</a:t>
            </a:r>
            <a:r>
              <a:rPr lang="en-US" dirty="0" smtClean="0"/>
              <a:t>	        </a:t>
            </a:r>
            <a:r>
              <a:rPr lang="en-US" dirty="0" err="1" smtClean="0"/>
              <a:t>Vous</a:t>
            </a:r>
            <a:r>
              <a:rPr lang="en-US" dirty="0" smtClean="0"/>
              <a:t> </a:t>
            </a:r>
            <a:r>
              <a:rPr lang="en-US" b="1" dirty="0" err="1" smtClean="0">
                <a:solidFill>
                  <a:srgbClr val="7030A0"/>
                </a:solidFill>
              </a:rPr>
              <a:t>ferez</a:t>
            </a:r>
            <a:r>
              <a:rPr lang="en-US" b="1" dirty="0" smtClean="0">
                <a:solidFill>
                  <a:srgbClr val="7030A0"/>
                </a:solidFill>
              </a:rPr>
              <a:t>	</a:t>
            </a:r>
            <a:r>
              <a:rPr lang="en-US" dirty="0" smtClean="0"/>
              <a:t>	       	</a:t>
            </a:r>
            <a:r>
              <a:rPr lang="en-US" dirty="0" err="1" smtClean="0"/>
              <a:t>Vous</a:t>
            </a:r>
            <a:r>
              <a:rPr lang="en-US" dirty="0" smtClean="0"/>
              <a:t> </a:t>
            </a:r>
            <a:r>
              <a:rPr lang="en-US" b="1" dirty="0" err="1" smtClean="0">
                <a:solidFill>
                  <a:srgbClr val="CC0099"/>
                </a:solidFill>
              </a:rPr>
              <a:t>feriez</a:t>
            </a:r>
            <a:endParaRPr lang="en-US" b="1" dirty="0" smtClean="0">
              <a:solidFill>
                <a:srgbClr val="CC0099"/>
              </a:solidFill>
            </a:endParaRPr>
          </a:p>
          <a:p>
            <a:pPr algn="l"/>
            <a:r>
              <a:rPr lang="en-US" dirty="0" err="1" smtClean="0">
                <a:solidFill>
                  <a:srgbClr val="0070C0"/>
                </a:solidFill>
              </a:rPr>
              <a:t>Aller</a:t>
            </a:r>
            <a:r>
              <a:rPr lang="en-US" dirty="0" smtClean="0">
                <a:solidFill>
                  <a:srgbClr val="0070C0"/>
                </a:solidFill>
              </a:rPr>
              <a:t> (</a:t>
            </a:r>
            <a:r>
              <a:rPr lang="en-US" dirty="0" err="1" smtClean="0">
                <a:solidFill>
                  <a:srgbClr val="0070C0"/>
                </a:solidFill>
              </a:rPr>
              <a:t>elles</a:t>
            </a:r>
            <a:r>
              <a:rPr lang="en-US" dirty="0" smtClean="0">
                <a:solidFill>
                  <a:srgbClr val="0070C0"/>
                </a:solidFill>
              </a:rPr>
              <a:t>)                            </a:t>
            </a:r>
            <a:r>
              <a:rPr lang="en-US" dirty="0" err="1" smtClean="0"/>
              <a:t>Elles</a:t>
            </a:r>
            <a:r>
              <a:rPr lang="en-US" dirty="0" smtClean="0"/>
              <a:t> </a:t>
            </a:r>
            <a:r>
              <a:rPr lang="en-US" b="1" dirty="0" err="1" smtClean="0">
                <a:solidFill>
                  <a:srgbClr val="7030A0"/>
                </a:solidFill>
              </a:rPr>
              <a:t>iront</a:t>
            </a:r>
            <a:r>
              <a:rPr lang="en-US" b="1" dirty="0" smtClean="0">
                <a:solidFill>
                  <a:srgbClr val="7030A0"/>
                </a:solidFill>
              </a:rPr>
              <a:t>	</a:t>
            </a:r>
            <a:r>
              <a:rPr lang="en-US" dirty="0" smtClean="0"/>
              <a:t>	    	       	</a:t>
            </a:r>
            <a:r>
              <a:rPr lang="en-US" dirty="0" err="1" smtClean="0"/>
              <a:t>Elles</a:t>
            </a:r>
            <a:r>
              <a:rPr lang="en-US" dirty="0" smtClean="0"/>
              <a:t> </a:t>
            </a:r>
            <a:r>
              <a:rPr lang="en-US" b="1" dirty="0" err="1" smtClean="0">
                <a:solidFill>
                  <a:srgbClr val="CC0099"/>
                </a:solidFill>
              </a:rPr>
              <a:t>iraient</a:t>
            </a:r>
            <a:endParaRPr lang="en-US" b="1" dirty="0" smtClean="0">
              <a:solidFill>
                <a:srgbClr val="CC0099"/>
              </a:solidFill>
            </a:endParaRPr>
          </a:p>
          <a:p>
            <a:pPr algn="l"/>
            <a:r>
              <a:rPr lang="en-US" dirty="0" err="1" smtClean="0">
                <a:solidFill>
                  <a:srgbClr val="0070C0"/>
                </a:solidFill>
              </a:rPr>
              <a:t>Avoir</a:t>
            </a:r>
            <a:r>
              <a:rPr lang="en-US" dirty="0" smtClean="0">
                <a:solidFill>
                  <a:srgbClr val="0070C0"/>
                </a:solidFill>
              </a:rPr>
              <a:t> (</a:t>
            </a:r>
            <a:r>
              <a:rPr lang="en-US" dirty="0" err="1" smtClean="0">
                <a:solidFill>
                  <a:srgbClr val="0070C0"/>
                </a:solidFill>
              </a:rPr>
              <a:t>ils</a:t>
            </a:r>
            <a:r>
              <a:rPr lang="en-US" dirty="0" smtClean="0">
                <a:solidFill>
                  <a:srgbClr val="0070C0"/>
                </a:solidFill>
              </a:rPr>
              <a:t>)</a:t>
            </a:r>
            <a:r>
              <a:rPr lang="en-US" dirty="0" smtClean="0"/>
              <a:t>		         </a:t>
            </a:r>
            <a:r>
              <a:rPr lang="en-US" dirty="0" err="1" smtClean="0"/>
              <a:t>Ils</a:t>
            </a:r>
            <a:r>
              <a:rPr lang="en-US" dirty="0" smtClean="0"/>
              <a:t>	 </a:t>
            </a:r>
            <a:r>
              <a:rPr lang="en-US" b="1" dirty="0" err="1" smtClean="0">
                <a:solidFill>
                  <a:srgbClr val="7030A0"/>
                </a:solidFill>
              </a:rPr>
              <a:t>auront</a:t>
            </a:r>
            <a:r>
              <a:rPr lang="en-US" b="1" dirty="0" smtClean="0">
                <a:solidFill>
                  <a:srgbClr val="7030A0"/>
                </a:solidFill>
              </a:rPr>
              <a:t>	</a:t>
            </a:r>
            <a:r>
              <a:rPr lang="en-US" dirty="0" smtClean="0"/>
              <a:t>		</a:t>
            </a:r>
            <a:r>
              <a:rPr lang="en-US" dirty="0" err="1" smtClean="0"/>
              <a:t>Ils</a:t>
            </a:r>
            <a:r>
              <a:rPr lang="en-US" dirty="0" smtClean="0"/>
              <a:t> </a:t>
            </a:r>
            <a:r>
              <a:rPr lang="en-US" b="1" dirty="0" err="1" smtClean="0">
                <a:solidFill>
                  <a:srgbClr val="CC0099"/>
                </a:solidFill>
              </a:rPr>
              <a:t>auraient</a:t>
            </a:r>
            <a:endParaRPr lang="en-US" b="1" dirty="0">
              <a:solidFill>
                <a:srgbClr val="CC0099"/>
              </a:solidFill>
            </a:endParaRPr>
          </a:p>
        </p:txBody>
      </p:sp>
    </p:spTree>
    <p:extLst>
      <p:ext uri="{BB962C8B-B14F-4D97-AF65-F5344CB8AC3E}">
        <p14:creationId xmlns:p14="http://schemas.microsoft.com/office/powerpoint/2010/main" val="298917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036"/>
          </a:xfrm>
        </p:spPr>
        <p:txBody>
          <a:bodyPr/>
          <a:lstStyle/>
          <a:p>
            <a:pPr algn="ctr"/>
            <a:r>
              <a:rPr lang="fr-FR" b="1" dirty="0" smtClean="0"/>
              <a:t>Les indications</a:t>
            </a:r>
            <a:endParaRPr lang="fr-FR" b="1" dirty="0"/>
          </a:p>
        </p:txBody>
      </p:sp>
      <p:pic>
        <p:nvPicPr>
          <p:cNvPr id="3074" name="Picture 2" descr="Image result for nord sud est ou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2795" y="1107070"/>
            <a:ext cx="5866410" cy="5563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8807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3036"/>
          </a:xfrm>
        </p:spPr>
        <p:txBody>
          <a:bodyPr/>
          <a:lstStyle/>
          <a:p>
            <a:pPr algn="ctr"/>
            <a:r>
              <a:rPr lang="fr-FR" b="1" dirty="0" smtClean="0"/>
              <a:t>Les indications</a:t>
            </a:r>
            <a:endParaRPr lang="fr-FR" b="1" dirty="0"/>
          </a:p>
        </p:txBody>
      </p:sp>
      <p:pic>
        <p:nvPicPr>
          <p:cNvPr id="4098" name="Picture 2" descr="Image result for gauche droite haut b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9444" y="1484477"/>
            <a:ext cx="6902615" cy="4880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949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r>
              <a:rPr lang="fr-FR" sz="3100" i="1" dirty="0" smtClean="0">
                <a:solidFill>
                  <a:srgbClr val="FF0000"/>
                </a:solidFill>
              </a:rPr>
              <a:t>Vous continuez tout droit sur la rue des lilas et puis vous tournez à gauche.  Vous continuez sur la rue des fleurs et puis le café-tabac est à gauche.</a:t>
            </a:r>
            <a:endParaRPr lang="fr-FR" sz="3100" i="1" dirty="0">
              <a:solidFill>
                <a:srgbClr val="FF0000"/>
              </a:solidFill>
            </a:endParaRPr>
          </a:p>
        </p:txBody>
      </p:sp>
      <p:sp>
        <p:nvSpPr>
          <p:cNvPr id="3" name="Subtitle 2"/>
          <p:cNvSpPr>
            <a:spLocks noGrp="1"/>
          </p:cNvSpPr>
          <p:nvPr>
            <p:ph type="subTitle" idx="1"/>
          </p:nvPr>
        </p:nvSpPr>
        <p:spPr>
          <a:xfrm>
            <a:off x="0" y="2137724"/>
            <a:ext cx="4995081" cy="4720276"/>
          </a:xfrm>
        </p:spPr>
        <p:txBody>
          <a:bodyPr>
            <a:normAutofit/>
          </a:bodyPr>
          <a:lstStyle/>
          <a:p>
            <a:pPr algn="l"/>
            <a:r>
              <a:rPr lang="fr-FR" dirty="0" smtClean="0"/>
              <a:t>continuer	=	</a:t>
            </a:r>
          </a:p>
          <a:p>
            <a:pPr algn="l"/>
            <a:r>
              <a:rPr lang="fr-FR" dirty="0" smtClean="0"/>
              <a:t>se déplacer	= </a:t>
            </a:r>
            <a:r>
              <a:rPr lang="fr-FR" dirty="0" smtClean="0">
                <a:solidFill>
                  <a:srgbClr val="0070C0"/>
                </a:solidFill>
              </a:rPr>
              <a:t>to move, change </a:t>
            </a:r>
          </a:p>
          <a:p>
            <a:pPr algn="l"/>
            <a:r>
              <a:rPr lang="fr-FR" dirty="0">
                <a:solidFill>
                  <a:srgbClr val="0070C0"/>
                </a:solidFill>
              </a:rPr>
              <a:t> </a:t>
            </a:r>
            <a:r>
              <a:rPr lang="fr-FR" dirty="0" smtClean="0">
                <a:solidFill>
                  <a:srgbClr val="0070C0"/>
                </a:solidFill>
              </a:rPr>
              <a:t>                                             location</a:t>
            </a:r>
          </a:p>
          <a:p>
            <a:pPr algn="l"/>
            <a:r>
              <a:rPr lang="fr-FR" dirty="0"/>
              <a:t>d</a:t>
            </a:r>
            <a:r>
              <a:rPr lang="fr-FR" dirty="0" smtClean="0"/>
              <a:t>escendre	= </a:t>
            </a:r>
            <a:r>
              <a:rPr lang="fr-FR" dirty="0" smtClean="0">
                <a:solidFill>
                  <a:srgbClr val="0070C0"/>
                </a:solidFill>
              </a:rPr>
              <a:t>to go, come down</a:t>
            </a:r>
          </a:p>
          <a:p>
            <a:pPr algn="l"/>
            <a:r>
              <a:rPr lang="fr-FR" dirty="0" smtClean="0"/>
              <a:t>être perdu(e)	= </a:t>
            </a:r>
            <a:r>
              <a:rPr lang="fr-FR" dirty="0" smtClean="0">
                <a:solidFill>
                  <a:srgbClr val="0070C0"/>
                </a:solidFill>
              </a:rPr>
              <a:t>to </a:t>
            </a:r>
            <a:r>
              <a:rPr lang="fr-FR" dirty="0" err="1" smtClean="0">
                <a:solidFill>
                  <a:srgbClr val="0070C0"/>
                </a:solidFill>
              </a:rPr>
              <a:t>be</a:t>
            </a:r>
            <a:r>
              <a:rPr lang="fr-FR" dirty="0" smtClean="0">
                <a:solidFill>
                  <a:srgbClr val="0070C0"/>
                </a:solidFill>
              </a:rPr>
              <a:t> </a:t>
            </a:r>
            <a:r>
              <a:rPr lang="fr-FR" dirty="0" err="1" smtClean="0">
                <a:solidFill>
                  <a:srgbClr val="0070C0"/>
                </a:solidFill>
              </a:rPr>
              <a:t>lost</a:t>
            </a:r>
            <a:endParaRPr lang="fr-FR" dirty="0" smtClean="0">
              <a:solidFill>
                <a:srgbClr val="0070C0"/>
              </a:solidFill>
            </a:endParaRPr>
          </a:p>
          <a:p>
            <a:pPr algn="l"/>
            <a:r>
              <a:rPr lang="fr-FR" dirty="0" smtClean="0"/>
              <a:t>monter	= </a:t>
            </a:r>
            <a:r>
              <a:rPr lang="fr-FR" dirty="0" smtClean="0">
                <a:solidFill>
                  <a:srgbClr val="0070C0"/>
                </a:solidFill>
              </a:rPr>
              <a:t>to go up/come up</a:t>
            </a:r>
          </a:p>
          <a:p>
            <a:pPr algn="l"/>
            <a:r>
              <a:rPr lang="fr-FR" dirty="0" smtClean="0"/>
              <a:t>s’orienter	=  </a:t>
            </a:r>
            <a:r>
              <a:rPr lang="fr-FR" dirty="0" smtClean="0">
                <a:solidFill>
                  <a:srgbClr val="0070C0"/>
                </a:solidFill>
              </a:rPr>
              <a:t>to get </a:t>
            </a:r>
            <a:r>
              <a:rPr lang="fr-FR" dirty="0" err="1" smtClean="0">
                <a:solidFill>
                  <a:srgbClr val="0070C0"/>
                </a:solidFill>
              </a:rPr>
              <a:t>one’s</a:t>
            </a:r>
            <a:r>
              <a:rPr lang="fr-FR" dirty="0" smtClean="0">
                <a:solidFill>
                  <a:srgbClr val="0070C0"/>
                </a:solidFill>
              </a:rPr>
              <a:t> </a:t>
            </a:r>
            <a:r>
              <a:rPr lang="fr-FR" dirty="0" err="1" smtClean="0">
                <a:solidFill>
                  <a:srgbClr val="0070C0"/>
                </a:solidFill>
              </a:rPr>
              <a:t>bearings</a:t>
            </a:r>
            <a:endParaRPr lang="fr-FR" dirty="0" smtClean="0">
              <a:solidFill>
                <a:srgbClr val="0070C0"/>
              </a:solidFill>
            </a:endParaRPr>
          </a:p>
          <a:p>
            <a:pPr algn="l"/>
            <a:r>
              <a:rPr lang="fr-FR" dirty="0"/>
              <a:t>s</a:t>
            </a:r>
            <a:r>
              <a:rPr lang="fr-FR" dirty="0" smtClean="0"/>
              <a:t>uivre		=  </a:t>
            </a:r>
            <a:r>
              <a:rPr lang="fr-FR" dirty="0" smtClean="0">
                <a:solidFill>
                  <a:srgbClr val="0070C0"/>
                </a:solidFill>
              </a:rPr>
              <a:t>to </a:t>
            </a:r>
            <a:r>
              <a:rPr lang="fr-FR" dirty="0" err="1" smtClean="0">
                <a:solidFill>
                  <a:srgbClr val="0070C0"/>
                </a:solidFill>
              </a:rPr>
              <a:t>follow</a:t>
            </a:r>
            <a:endParaRPr lang="fr-FR" dirty="0" smtClean="0">
              <a:solidFill>
                <a:srgbClr val="0070C0"/>
              </a:solidFill>
            </a:endParaRPr>
          </a:p>
          <a:p>
            <a:pPr algn="l"/>
            <a:r>
              <a:rPr lang="fr-FR" dirty="0"/>
              <a:t>t</a:t>
            </a:r>
            <a:r>
              <a:rPr lang="fr-FR" dirty="0" smtClean="0"/>
              <a:t>ourner	=  </a:t>
            </a:r>
            <a:r>
              <a:rPr lang="fr-FR" dirty="0" smtClean="0">
                <a:solidFill>
                  <a:srgbClr val="0070C0"/>
                </a:solidFill>
              </a:rPr>
              <a:t>to </a:t>
            </a:r>
            <a:r>
              <a:rPr lang="fr-FR" dirty="0" err="1" smtClean="0">
                <a:solidFill>
                  <a:srgbClr val="0070C0"/>
                </a:solidFill>
              </a:rPr>
              <a:t>turn</a:t>
            </a:r>
            <a:endParaRPr lang="fr-FR" dirty="0" smtClean="0">
              <a:solidFill>
                <a:srgbClr val="0070C0"/>
              </a:solidFill>
            </a:endParaRPr>
          </a:p>
          <a:p>
            <a:pPr algn="l"/>
            <a:r>
              <a:rPr lang="fr-FR" dirty="0"/>
              <a:t>t</a:t>
            </a:r>
            <a:r>
              <a:rPr lang="fr-FR" dirty="0" smtClean="0"/>
              <a:t>raverser	=  </a:t>
            </a:r>
            <a:r>
              <a:rPr lang="fr-FR" dirty="0" smtClean="0">
                <a:solidFill>
                  <a:srgbClr val="0070C0"/>
                </a:solidFill>
              </a:rPr>
              <a:t>to cross</a:t>
            </a:r>
          </a:p>
        </p:txBody>
      </p:sp>
      <p:pic>
        <p:nvPicPr>
          <p:cNvPr id="4" name="Picture 4" descr="Image result for en vil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878" y="1637373"/>
            <a:ext cx="7072121" cy="5097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68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90" y="159064"/>
            <a:ext cx="10515600" cy="858368"/>
          </a:xfrm>
        </p:spPr>
        <p:txBody>
          <a:bodyPr/>
          <a:lstStyle/>
          <a:p>
            <a:pPr algn="ctr"/>
            <a:r>
              <a:rPr lang="fr-FR" b="1" dirty="0" smtClean="0"/>
              <a:t>Jean et Marie</a:t>
            </a:r>
            <a:endParaRPr lang="fr-FR" b="1" dirty="0"/>
          </a:p>
        </p:txBody>
      </p:sp>
      <p:sp>
        <p:nvSpPr>
          <p:cNvPr id="3" name="TextBox 2"/>
          <p:cNvSpPr txBox="1"/>
          <p:nvPr/>
        </p:nvSpPr>
        <p:spPr>
          <a:xfrm>
            <a:off x="103031" y="1149775"/>
            <a:ext cx="12088969" cy="5078313"/>
          </a:xfrm>
          <a:prstGeom prst="rect">
            <a:avLst/>
          </a:prstGeom>
          <a:noFill/>
        </p:spPr>
        <p:txBody>
          <a:bodyPr wrap="square" rtlCol="0">
            <a:spAutoFit/>
          </a:bodyPr>
          <a:lstStyle/>
          <a:p>
            <a:pPr>
              <a:lnSpc>
                <a:spcPct val="150000"/>
              </a:lnSpc>
            </a:pPr>
            <a:r>
              <a:rPr lang="fr-FR" sz="3600" dirty="0" smtClean="0"/>
              <a:t>Jean et Gaston se connaissent depuis longtemps. Jean </a:t>
            </a:r>
            <a:r>
              <a:rPr lang="fr-FR" sz="3600" b="1" dirty="0" smtClean="0">
                <a:solidFill>
                  <a:srgbClr val="00B050"/>
                </a:solidFill>
              </a:rPr>
              <a:t>voulait </a:t>
            </a:r>
            <a:r>
              <a:rPr lang="fr-FR" sz="3600" dirty="0"/>
              <a:t>envoyer un texto à Marie mais il </a:t>
            </a:r>
            <a:r>
              <a:rPr lang="fr-FR" sz="3600" b="1" dirty="0" smtClean="0">
                <a:solidFill>
                  <a:srgbClr val="00B050"/>
                </a:solidFill>
              </a:rPr>
              <a:t>avait</a:t>
            </a:r>
            <a:r>
              <a:rPr lang="fr-FR" sz="3600" dirty="0" smtClean="0"/>
              <a:t> </a:t>
            </a:r>
            <a:r>
              <a:rPr lang="fr-FR" sz="3600" dirty="0"/>
              <a:t>très </a:t>
            </a:r>
            <a:r>
              <a:rPr lang="fr-FR" sz="3600" dirty="0" smtClean="0"/>
              <a:t>peur de </a:t>
            </a:r>
            <a:r>
              <a:rPr lang="fr-FR" sz="3600" b="1" dirty="0" smtClean="0"/>
              <a:t>lui</a:t>
            </a:r>
            <a:r>
              <a:rPr lang="fr-FR" sz="3600" dirty="0" smtClean="0"/>
              <a:t> envoyer un message.  </a:t>
            </a:r>
            <a:r>
              <a:rPr lang="fr-FR" sz="3600" dirty="0"/>
              <a:t>Son meilleur ami, Gaston </a:t>
            </a:r>
            <a:r>
              <a:rPr lang="fr-FR" sz="3600" b="1" dirty="0"/>
              <a:t>lui</a:t>
            </a:r>
            <a:r>
              <a:rPr lang="fr-FR" sz="3600" dirty="0"/>
              <a:t> </a:t>
            </a:r>
            <a:r>
              <a:rPr lang="fr-FR" sz="3600" b="1" dirty="0">
                <a:solidFill>
                  <a:srgbClr val="FF0000"/>
                </a:solidFill>
              </a:rPr>
              <a:t>a dit</a:t>
            </a:r>
            <a:r>
              <a:rPr lang="fr-FR" sz="3600" dirty="0"/>
              <a:t> :  Jean, </a:t>
            </a:r>
            <a:r>
              <a:rPr lang="fr-FR" sz="3600" b="1" dirty="0">
                <a:solidFill>
                  <a:srgbClr val="7030A0"/>
                </a:solidFill>
              </a:rPr>
              <a:t>tu enverras </a:t>
            </a:r>
            <a:r>
              <a:rPr lang="fr-FR" sz="3600" dirty="0"/>
              <a:t>un texto à Marie et </a:t>
            </a:r>
            <a:r>
              <a:rPr lang="fr-FR" sz="3600" b="1" dirty="0">
                <a:solidFill>
                  <a:srgbClr val="7030A0"/>
                </a:solidFill>
              </a:rPr>
              <a:t>tu parleras </a:t>
            </a:r>
            <a:r>
              <a:rPr lang="fr-FR" sz="3600" dirty="0"/>
              <a:t>avec elle ! </a:t>
            </a:r>
            <a:r>
              <a:rPr lang="fr-FR" sz="3600" dirty="0" smtClean="0"/>
              <a:t>Sois courageux!»  Alors, Jean </a:t>
            </a:r>
            <a:r>
              <a:rPr lang="fr-FR" sz="3600" b="1" dirty="0" smtClean="0">
                <a:solidFill>
                  <a:srgbClr val="FF0000"/>
                </a:solidFill>
              </a:rPr>
              <a:t>a cherché </a:t>
            </a:r>
            <a:r>
              <a:rPr lang="fr-FR" sz="3600" dirty="0" smtClean="0"/>
              <a:t>son smartphone, il </a:t>
            </a:r>
            <a:r>
              <a:rPr lang="fr-FR" sz="3600" b="1" dirty="0" smtClean="0">
                <a:solidFill>
                  <a:srgbClr val="FF0000"/>
                </a:solidFill>
              </a:rPr>
              <a:t>a composé </a:t>
            </a:r>
            <a:r>
              <a:rPr lang="fr-FR" sz="3600" dirty="0" smtClean="0"/>
              <a:t>le numéro de Marie et il </a:t>
            </a:r>
            <a:r>
              <a:rPr lang="fr-FR" sz="3600" b="1" dirty="0" smtClean="0"/>
              <a:t>lui</a:t>
            </a:r>
            <a:r>
              <a:rPr lang="fr-FR" sz="3600" dirty="0" smtClean="0"/>
              <a:t> </a:t>
            </a:r>
            <a:r>
              <a:rPr lang="fr-FR" sz="3600" b="1" dirty="0">
                <a:solidFill>
                  <a:srgbClr val="FF0000"/>
                </a:solidFill>
              </a:rPr>
              <a:t>a envoyé </a:t>
            </a:r>
            <a:r>
              <a:rPr lang="fr-FR" sz="3600" dirty="0"/>
              <a:t>un texto</a:t>
            </a:r>
            <a:r>
              <a:rPr lang="fr-FR" sz="3600" dirty="0" smtClean="0"/>
              <a:t>. </a:t>
            </a:r>
          </a:p>
        </p:txBody>
      </p:sp>
    </p:spTree>
    <p:extLst>
      <p:ext uri="{BB962C8B-B14F-4D97-AF65-F5344CB8AC3E}">
        <p14:creationId xmlns:p14="http://schemas.microsoft.com/office/powerpoint/2010/main" val="1513829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r>
              <a:rPr lang="fr-FR" sz="3100" i="1" dirty="0" smtClean="0">
                <a:solidFill>
                  <a:srgbClr val="FF0000"/>
                </a:solidFill>
              </a:rPr>
              <a:t>Vous continuez tout droit sur la rue des lilas et puis vous tournez à gauche.  Vous continuez sur la rue des fleurs et puis le café-tabac est à gauche.</a:t>
            </a:r>
            <a:endParaRPr lang="fr-FR" sz="3100" i="1" dirty="0">
              <a:solidFill>
                <a:srgbClr val="FF0000"/>
              </a:solidFill>
            </a:endParaRPr>
          </a:p>
        </p:txBody>
      </p:sp>
      <p:sp>
        <p:nvSpPr>
          <p:cNvPr id="3" name="Subtitle 2"/>
          <p:cNvSpPr>
            <a:spLocks noGrp="1"/>
          </p:cNvSpPr>
          <p:nvPr>
            <p:ph type="subTitle" idx="1"/>
          </p:nvPr>
        </p:nvSpPr>
        <p:spPr>
          <a:xfrm>
            <a:off x="137462" y="2110428"/>
            <a:ext cx="4844955" cy="4524790"/>
          </a:xfrm>
        </p:spPr>
        <p:txBody>
          <a:bodyPr>
            <a:normAutofit/>
          </a:bodyPr>
          <a:lstStyle/>
          <a:p>
            <a:pPr algn="l"/>
            <a:r>
              <a:rPr lang="fr-FR" dirty="0" smtClean="0"/>
              <a:t>un coin		= </a:t>
            </a:r>
            <a:r>
              <a:rPr lang="fr-FR" dirty="0" smtClean="0">
                <a:solidFill>
                  <a:srgbClr val="0070C0"/>
                </a:solidFill>
              </a:rPr>
              <a:t>a corner</a:t>
            </a:r>
          </a:p>
          <a:p>
            <a:pPr algn="l"/>
            <a:r>
              <a:rPr lang="fr-FR" dirty="0" smtClean="0"/>
              <a:t>un angle	= </a:t>
            </a:r>
            <a:r>
              <a:rPr lang="fr-FR" dirty="0" smtClean="0">
                <a:solidFill>
                  <a:srgbClr val="0070C0"/>
                </a:solidFill>
              </a:rPr>
              <a:t>a corner</a:t>
            </a:r>
          </a:p>
          <a:p>
            <a:pPr algn="l"/>
            <a:r>
              <a:rPr lang="fr-FR" dirty="0" smtClean="0"/>
              <a:t>au bout (de)	= </a:t>
            </a:r>
            <a:r>
              <a:rPr lang="fr-FR" dirty="0" smtClean="0">
                <a:solidFill>
                  <a:srgbClr val="0070C0"/>
                </a:solidFill>
              </a:rPr>
              <a:t>at the end (of)</a:t>
            </a:r>
            <a:r>
              <a:rPr lang="fr-FR" dirty="0" smtClean="0"/>
              <a:t>	</a:t>
            </a:r>
          </a:p>
          <a:p>
            <a:pPr algn="l"/>
            <a:r>
              <a:rPr lang="fr-FR" dirty="0" smtClean="0"/>
              <a:t>au coin (de)	= </a:t>
            </a:r>
            <a:r>
              <a:rPr lang="fr-FR" dirty="0" smtClean="0">
                <a:solidFill>
                  <a:srgbClr val="0070C0"/>
                </a:solidFill>
              </a:rPr>
              <a:t>at the corner (of)</a:t>
            </a:r>
          </a:p>
          <a:p>
            <a:pPr algn="l"/>
            <a:r>
              <a:rPr lang="fr-FR" dirty="0"/>
              <a:t>a</a:t>
            </a:r>
            <a:r>
              <a:rPr lang="fr-FR" dirty="0" smtClean="0"/>
              <a:t>utour (de)	= </a:t>
            </a:r>
            <a:r>
              <a:rPr lang="fr-FR" dirty="0" err="1" smtClean="0">
                <a:solidFill>
                  <a:srgbClr val="0070C0"/>
                </a:solidFill>
              </a:rPr>
              <a:t>around</a:t>
            </a:r>
            <a:endParaRPr lang="fr-FR" dirty="0" smtClean="0">
              <a:solidFill>
                <a:srgbClr val="0070C0"/>
              </a:solidFill>
            </a:endParaRPr>
          </a:p>
          <a:p>
            <a:pPr algn="l"/>
            <a:r>
              <a:rPr lang="fr-FR" dirty="0"/>
              <a:t>j</a:t>
            </a:r>
            <a:r>
              <a:rPr lang="fr-FR" dirty="0" smtClean="0"/>
              <a:t>usqu’à		= </a:t>
            </a:r>
            <a:r>
              <a:rPr lang="fr-FR" dirty="0" err="1" smtClean="0">
                <a:solidFill>
                  <a:srgbClr val="0070C0"/>
                </a:solidFill>
              </a:rPr>
              <a:t>until</a:t>
            </a:r>
            <a:endParaRPr lang="fr-FR" dirty="0">
              <a:solidFill>
                <a:srgbClr val="0070C0"/>
              </a:solidFill>
            </a:endParaRPr>
          </a:p>
          <a:p>
            <a:pPr algn="l"/>
            <a:r>
              <a:rPr lang="fr-FR" dirty="0" smtClean="0"/>
              <a:t>(tout) près (de)= </a:t>
            </a:r>
            <a:r>
              <a:rPr lang="fr-FR" dirty="0" smtClean="0">
                <a:solidFill>
                  <a:srgbClr val="0070C0"/>
                </a:solidFill>
              </a:rPr>
              <a:t>(</a:t>
            </a:r>
            <a:r>
              <a:rPr lang="fr-FR" dirty="0" err="1" smtClean="0">
                <a:solidFill>
                  <a:srgbClr val="0070C0"/>
                </a:solidFill>
              </a:rPr>
              <a:t>very</a:t>
            </a:r>
            <a:r>
              <a:rPr lang="fr-FR" dirty="0" smtClean="0">
                <a:solidFill>
                  <a:srgbClr val="0070C0"/>
                </a:solidFill>
              </a:rPr>
              <a:t>) close (to)</a:t>
            </a:r>
          </a:p>
          <a:p>
            <a:pPr algn="l"/>
            <a:r>
              <a:rPr lang="fr-FR" dirty="0" smtClean="0"/>
              <a:t>	</a:t>
            </a:r>
            <a:endParaRPr lang="fr-FR" dirty="0" smtClean="0">
              <a:solidFill>
                <a:srgbClr val="0070C0"/>
              </a:solidFill>
            </a:endParaRPr>
          </a:p>
        </p:txBody>
      </p:sp>
      <p:pic>
        <p:nvPicPr>
          <p:cNvPr id="4" name="Picture 4" descr="Image result for en vil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878" y="1637373"/>
            <a:ext cx="7072121" cy="5097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154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endParaRPr lang="fr-FR" sz="3100" i="1" dirty="0">
              <a:solidFill>
                <a:srgbClr val="FF0000"/>
              </a:solidFill>
            </a:endParaRPr>
          </a:p>
        </p:txBody>
      </p:sp>
      <p:sp>
        <p:nvSpPr>
          <p:cNvPr id="3" name="Subtitle 2"/>
          <p:cNvSpPr>
            <a:spLocks noGrp="1"/>
          </p:cNvSpPr>
          <p:nvPr>
            <p:ph type="subTitle" idx="1"/>
          </p:nvPr>
        </p:nvSpPr>
        <p:spPr>
          <a:xfrm>
            <a:off x="1337481" y="1987598"/>
            <a:ext cx="9212238" cy="4524790"/>
          </a:xfrm>
        </p:spPr>
        <p:txBody>
          <a:bodyPr>
            <a:normAutofit/>
          </a:bodyPr>
          <a:lstStyle/>
          <a:p>
            <a:pPr algn="l"/>
            <a:r>
              <a:rPr lang="fr-FR" dirty="0" smtClean="0"/>
              <a:t>un feu/des feux de signalisation	= </a:t>
            </a:r>
            <a:r>
              <a:rPr lang="fr-FR" dirty="0" err="1" smtClean="0">
                <a:solidFill>
                  <a:srgbClr val="CC0099"/>
                </a:solidFill>
              </a:rPr>
              <a:t>traffic</a:t>
            </a:r>
            <a:r>
              <a:rPr lang="fr-FR" dirty="0" smtClean="0">
                <a:solidFill>
                  <a:srgbClr val="CC0099"/>
                </a:solidFill>
              </a:rPr>
              <a:t> light(s)</a:t>
            </a:r>
          </a:p>
          <a:p>
            <a:pPr algn="l"/>
            <a:r>
              <a:rPr lang="fr-FR" dirty="0" smtClean="0"/>
              <a:t>une fontaine		= </a:t>
            </a:r>
            <a:r>
              <a:rPr lang="fr-FR" dirty="0" smtClean="0">
                <a:solidFill>
                  <a:srgbClr val="CC0099"/>
                </a:solidFill>
              </a:rPr>
              <a:t>a </a:t>
            </a:r>
            <a:r>
              <a:rPr lang="fr-FR" dirty="0" err="1" smtClean="0">
                <a:solidFill>
                  <a:srgbClr val="CC0099"/>
                </a:solidFill>
              </a:rPr>
              <a:t>fountain</a:t>
            </a:r>
            <a:endParaRPr lang="fr-FR" dirty="0" smtClean="0">
              <a:solidFill>
                <a:srgbClr val="CC0099"/>
              </a:solidFill>
            </a:endParaRPr>
          </a:p>
          <a:p>
            <a:pPr algn="l"/>
            <a:r>
              <a:rPr lang="fr-FR" dirty="0" smtClean="0"/>
              <a:t>un pont	= </a:t>
            </a:r>
            <a:r>
              <a:rPr lang="fr-FR" dirty="0" smtClean="0">
                <a:solidFill>
                  <a:srgbClr val="CC0099"/>
                </a:solidFill>
              </a:rPr>
              <a:t>a bridge</a:t>
            </a:r>
            <a:r>
              <a:rPr lang="fr-FR" dirty="0" smtClean="0"/>
              <a:t>	</a:t>
            </a:r>
          </a:p>
          <a:p>
            <a:pPr algn="l"/>
            <a:r>
              <a:rPr lang="fr-FR" dirty="0" smtClean="0"/>
              <a:t>une rue	= </a:t>
            </a:r>
            <a:r>
              <a:rPr lang="fr-FR" dirty="0" smtClean="0">
                <a:solidFill>
                  <a:srgbClr val="CC0099"/>
                </a:solidFill>
              </a:rPr>
              <a:t>a </a:t>
            </a:r>
            <a:r>
              <a:rPr lang="fr-FR" dirty="0" err="1" smtClean="0">
                <a:solidFill>
                  <a:srgbClr val="CC0099"/>
                </a:solidFill>
              </a:rPr>
              <a:t>street</a:t>
            </a:r>
            <a:endParaRPr lang="fr-FR" dirty="0" smtClean="0">
              <a:solidFill>
                <a:srgbClr val="CC0099"/>
              </a:solidFill>
            </a:endParaRPr>
          </a:p>
          <a:p>
            <a:pPr algn="l"/>
            <a:r>
              <a:rPr lang="fr-FR" dirty="0" smtClean="0"/>
              <a:t>une statue	= </a:t>
            </a:r>
            <a:r>
              <a:rPr lang="fr-FR" dirty="0" smtClean="0">
                <a:solidFill>
                  <a:srgbClr val="CC0099"/>
                </a:solidFill>
              </a:rPr>
              <a:t>a statue</a:t>
            </a:r>
          </a:p>
          <a:p>
            <a:pPr algn="l"/>
            <a:r>
              <a:rPr lang="fr-FR" dirty="0"/>
              <a:t>j</a:t>
            </a:r>
            <a:r>
              <a:rPr lang="fr-FR" dirty="0" smtClean="0"/>
              <a:t>usqu’à		= </a:t>
            </a:r>
            <a:r>
              <a:rPr lang="fr-FR" dirty="0" err="1" smtClean="0">
                <a:solidFill>
                  <a:srgbClr val="CC0099"/>
                </a:solidFill>
              </a:rPr>
              <a:t>until</a:t>
            </a:r>
            <a:endParaRPr lang="fr-FR" dirty="0">
              <a:solidFill>
                <a:srgbClr val="CC0099"/>
              </a:solidFill>
            </a:endParaRPr>
          </a:p>
          <a:p>
            <a:pPr algn="l"/>
            <a:r>
              <a:rPr lang="fr-FR" dirty="0" smtClean="0"/>
              <a:t>(tout) près (de)= </a:t>
            </a:r>
            <a:r>
              <a:rPr lang="fr-FR" dirty="0" smtClean="0">
                <a:solidFill>
                  <a:srgbClr val="CC0099"/>
                </a:solidFill>
              </a:rPr>
              <a:t>(</a:t>
            </a:r>
            <a:r>
              <a:rPr lang="fr-FR" dirty="0" err="1" smtClean="0">
                <a:solidFill>
                  <a:srgbClr val="CC0099"/>
                </a:solidFill>
              </a:rPr>
              <a:t>very</a:t>
            </a:r>
            <a:r>
              <a:rPr lang="fr-FR" dirty="0" smtClean="0">
                <a:solidFill>
                  <a:srgbClr val="CC0099"/>
                </a:solidFill>
              </a:rPr>
              <a:t>) close (to)</a:t>
            </a:r>
          </a:p>
          <a:p>
            <a:pPr algn="l"/>
            <a:r>
              <a:rPr lang="fr-FR" dirty="0" smtClean="0"/>
              <a:t>	</a:t>
            </a:r>
            <a:endParaRPr lang="fr-FR" dirty="0" smtClean="0">
              <a:solidFill>
                <a:srgbClr val="0070C0"/>
              </a:solidFill>
            </a:endParaRPr>
          </a:p>
        </p:txBody>
      </p:sp>
    </p:spTree>
    <p:extLst>
      <p:ext uri="{BB962C8B-B14F-4D97-AF65-F5344CB8AC3E}">
        <p14:creationId xmlns:p14="http://schemas.microsoft.com/office/powerpoint/2010/main" val="3875505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endParaRPr lang="fr-FR" sz="3100" i="1" dirty="0">
              <a:solidFill>
                <a:srgbClr val="FF0000"/>
              </a:solidFill>
            </a:endParaRPr>
          </a:p>
        </p:txBody>
      </p:sp>
      <p:sp>
        <p:nvSpPr>
          <p:cNvPr id="3" name="Subtitle 2"/>
          <p:cNvSpPr>
            <a:spLocks noGrp="1"/>
          </p:cNvSpPr>
          <p:nvPr>
            <p:ph type="subTitle" idx="1"/>
          </p:nvPr>
        </p:nvSpPr>
        <p:spPr>
          <a:xfrm>
            <a:off x="1337481" y="1987598"/>
            <a:ext cx="9212238" cy="4524790"/>
          </a:xfrm>
        </p:spPr>
        <p:txBody>
          <a:bodyPr>
            <a:normAutofit/>
          </a:bodyPr>
          <a:lstStyle/>
          <a:p>
            <a:pPr algn="l"/>
            <a:r>
              <a:rPr lang="fr-FR" sz="3200" dirty="0" err="1" smtClean="0">
                <a:solidFill>
                  <a:srgbClr val="7030A0"/>
                </a:solidFill>
              </a:rPr>
              <a:t>traffic</a:t>
            </a:r>
            <a:r>
              <a:rPr lang="fr-FR" sz="3200" dirty="0" smtClean="0">
                <a:solidFill>
                  <a:srgbClr val="7030A0"/>
                </a:solidFill>
              </a:rPr>
              <a:t> light(s)</a:t>
            </a:r>
          </a:p>
          <a:p>
            <a:pPr algn="l"/>
            <a:r>
              <a:rPr lang="fr-FR" sz="3200" dirty="0" smtClean="0">
                <a:solidFill>
                  <a:srgbClr val="7030A0"/>
                </a:solidFill>
              </a:rPr>
              <a:t>a </a:t>
            </a:r>
            <a:r>
              <a:rPr lang="fr-FR" sz="3200" dirty="0" err="1" smtClean="0">
                <a:solidFill>
                  <a:srgbClr val="7030A0"/>
                </a:solidFill>
              </a:rPr>
              <a:t>fountain</a:t>
            </a:r>
            <a:endParaRPr lang="fr-FR" sz="3200" dirty="0" smtClean="0">
              <a:solidFill>
                <a:srgbClr val="7030A0"/>
              </a:solidFill>
            </a:endParaRPr>
          </a:p>
          <a:p>
            <a:pPr algn="l"/>
            <a:r>
              <a:rPr lang="fr-FR" sz="3200" dirty="0" smtClean="0">
                <a:solidFill>
                  <a:srgbClr val="7030A0"/>
                </a:solidFill>
              </a:rPr>
              <a:t>a bridge	</a:t>
            </a:r>
          </a:p>
          <a:p>
            <a:pPr algn="l"/>
            <a:r>
              <a:rPr lang="fr-FR" sz="3200" dirty="0" smtClean="0">
                <a:solidFill>
                  <a:srgbClr val="7030A0"/>
                </a:solidFill>
              </a:rPr>
              <a:t>a </a:t>
            </a:r>
            <a:r>
              <a:rPr lang="fr-FR" sz="3200" dirty="0" err="1" smtClean="0">
                <a:solidFill>
                  <a:srgbClr val="7030A0"/>
                </a:solidFill>
              </a:rPr>
              <a:t>street</a:t>
            </a:r>
            <a:endParaRPr lang="fr-FR" sz="3200" dirty="0" smtClean="0">
              <a:solidFill>
                <a:srgbClr val="7030A0"/>
              </a:solidFill>
            </a:endParaRPr>
          </a:p>
          <a:p>
            <a:pPr algn="l"/>
            <a:r>
              <a:rPr lang="fr-FR" sz="3200" dirty="0" smtClean="0">
                <a:solidFill>
                  <a:srgbClr val="7030A0"/>
                </a:solidFill>
              </a:rPr>
              <a:t>a statue</a:t>
            </a:r>
          </a:p>
          <a:p>
            <a:pPr algn="l"/>
            <a:r>
              <a:rPr lang="fr-FR" sz="3200" dirty="0" err="1" smtClean="0">
                <a:solidFill>
                  <a:srgbClr val="7030A0"/>
                </a:solidFill>
              </a:rPr>
              <a:t>until</a:t>
            </a:r>
            <a:endParaRPr lang="fr-FR" sz="3200" dirty="0">
              <a:solidFill>
                <a:srgbClr val="7030A0"/>
              </a:solidFill>
            </a:endParaRPr>
          </a:p>
          <a:p>
            <a:pPr algn="l"/>
            <a:r>
              <a:rPr lang="fr-FR" sz="3200" dirty="0" smtClean="0">
                <a:solidFill>
                  <a:srgbClr val="7030A0"/>
                </a:solidFill>
              </a:rPr>
              <a:t>(</a:t>
            </a:r>
            <a:r>
              <a:rPr lang="fr-FR" sz="3200" dirty="0" err="1" smtClean="0">
                <a:solidFill>
                  <a:srgbClr val="7030A0"/>
                </a:solidFill>
              </a:rPr>
              <a:t>very</a:t>
            </a:r>
            <a:r>
              <a:rPr lang="fr-FR" sz="3200" dirty="0" smtClean="0">
                <a:solidFill>
                  <a:srgbClr val="7030A0"/>
                </a:solidFill>
              </a:rPr>
              <a:t>) close (to)</a:t>
            </a:r>
          </a:p>
          <a:p>
            <a:pPr algn="l"/>
            <a:r>
              <a:rPr lang="fr-FR" sz="3200" dirty="0" smtClean="0">
                <a:solidFill>
                  <a:srgbClr val="7030A0"/>
                </a:solidFill>
              </a:rPr>
              <a:t>	</a:t>
            </a:r>
          </a:p>
        </p:txBody>
      </p:sp>
    </p:spTree>
    <p:extLst>
      <p:ext uri="{BB962C8B-B14F-4D97-AF65-F5344CB8AC3E}">
        <p14:creationId xmlns:p14="http://schemas.microsoft.com/office/powerpoint/2010/main" val="2877281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endParaRPr lang="fr-FR" sz="3100" i="1" dirty="0">
              <a:solidFill>
                <a:srgbClr val="FF0000"/>
              </a:solidFill>
            </a:endParaRPr>
          </a:p>
        </p:txBody>
      </p:sp>
      <p:sp>
        <p:nvSpPr>
          <p:cNvPr id="3" name="Subtitle 2"/>
          <p:cNvSpPr>
            <a:spLocks noGrp="1"/>
          </p:cNvSpPr>
          <p:nvPr>
            <p:ph type="subTitle" idx="1"/>
          </p:nvPr>
        </p:nvSpPr>
        <p:spPr>
          <a:xfrm>
            <a:off x="1337481" y="1987598"/>
            <a:ext cx="9212238" cy="4524790"/>
          </a:xfrm>
        </p:spPr>
        <p:txBody>
          <a:bodyPr>
            <a:normAutofit/>
          </a:bodyPr>
          <a:lstStyle/>
          <a:p>
            <a:pPr algn="l"/>
            <a:r>
              <a:rPr lang="fr-FR" sz="3200" dirty="0" err="1" smtClean="0">
                <a:solidFill>
                  <a:srgbClr val="7030A0"/>
                </a:solidFill>
              </a:rPr>
              <a:t>traffic</a:t>
            </a:r>
            <a:r>
              <a:rPr lang="fr-FR" sz="3200" dirty="0" smtClean="0">
                <a:solidFill>
                  <a:srgbClr val="7030A0"/>
                </a:solidFill>
              </a:rPr>
              <a:t> light(s)</a:t>
            </a:r>
          </a:p>
          <a:p>
            <a:pPr algn="l"/>
            <a:r>
              <a:rPr lang="fr-FR" sz="3200" dirty="0" smtClean="0">
                <a:solidFill>
                  <a:srgbClr val="7030A0"/>
                </a:solidFill>
              </a:rPr>
              <a:t>a </a:t>
            </a:r>
            <a:r>
              <a:rPr lang="fr-FR" sz="3200" dirty="0" err="1" smtClean="0">
                <a:solidFill>
                  <a:srgbClr val="7030A0"/>
                </a:solidFill>
              </a:rPr>
              <a:t>fountain</a:t>
            </a:r>
            <a:endParaRPr lang="fr-FR" sz="3200" dirty="0" smtClean="0">
              <a:solidFill>
                <a:srgbClr val="7030A0"/>
              </a:solidFill>
            </a:endParaRPr>
          </a:p>
          <a:p>
            <a:pPr algn="l"/>
            <a:r>
              <a:rPr lang="fr-FR" sz="3200" dirty="0" smtClean="0">
                <a:solidFill>
                  <a:srgbClr val="7030A0"/>
                </a:solidFill>
              </a:rPr>
              <a:t>a bridge	</a:t>
            </a:r>
          </a:p>
          <a:p>
            <a:pPr algn="l"/>
            <a:r>
              <a:rPr lang="fr-FR" sz="3200" dirty="0" smtClean="0">
                <a:solidFill>
                  <a:srgbClr val="7030A0"/>
                </a:solidFill>
              </a:rPr>
              <a:t>a </a:t>
            </a:r>
            <a:r>
              <a:rPr lang="fr-FR" sz="3200" dirty="0" err="1" smtClean="0">
                <a:solidFill>
                  <a:srgbClr val="7030A0"/>
                </a:solidFill>
              </a:rPr>
              <a:t>street</a:t>
            </a:r>
            <a:endParaRPr lang="fr-FR" sz="3200" dirty="0" smtClean="0">
              <a:solidFill>
                <a:srgbClr val="7030A0"/>
              </a:solidFill>
            </a:endParaRPr>
          </a:p>
          <a:p>
            <a:pPr algn="l"/>
            <a:r>
              <a:rPr lang="fr-FR" sz="3200" dirty="0" smtClean="0">
                <a:solidFill>
                  <a:srgbClr val="7030A0"/>
                </a:solidFill>
              </a:rPr>
              <a:t>a statue</a:t>
            </a:r>
          </a:p>
          <a:p>
            <a:pPr algn="l"/>
            <a:r>
              <a:rPr lang="fr-FR" sz="3200" dirty="0" err="1" smtClean="0">
                <a:solidFill>
                  <a:srgbClr val="7030A0"/>
                </a:solidFill>
              </a:rPr>
              <a:t>until</a:t>
            </a:r>
            <a:endParaRPr lang="fr-FR" sz="3200" dirty="0">
              <a:solidFill>
                <a:srgbClr val="7030A0"/>
              </a:solidFill>
            </a:endParaRPr>
          </a:p>
          <a:p>
            <a:pPr algn="l"/>
            <a:r>
              <a:rPr lang="fr-FR" sz="3200" dirty="0" smtClean="0">
                <a:solidFill>
                  <a:srgbClr val="7030A0"/>
                </a:solidFill>
              </a:rPr>
              <a:t>(</a:t>
            </a:r>
            <a:r>
              <a:rPr lang="fr-FR" sz="3200" dirty="0" err="1" smtClean="0">
                <a:solidFill>
                  <a:srgbClr val="7030A0"/>
                </a:solidFill>
              </a:rPr>
              <a:t>very</a:t>
            </a:r>
            <a:r>
              <a:rPr lang="fr-FR" sz="3200" dirty="0" smtClean="0">
                <a:solidFill>
                  <a:srgbClr val="7030A0"/>
                </a:solidFill>
              </a:rPr>
              <a:t>) close (to)</a:t>
            </a:r>
          </a:p>
          <a:p>
            <a:pPr algn="l"/>
            <a:r>
              <a:rPr lang="fr-FR" sz="3200" dirty="0" smtClean="0">
                <a:solidFill>
                  <a:srgbClr val="7030A0"/>
                </a:solidFill>
              </a:rPr>
              <a:t>	</a:t>
            </a:r>
          </a:p>
        </p:txBody>
      </p:sp>
    </p:spTree>
    <p:extLst>
      <p:ext uri="{BB962C8B-B14F-4D97-AF65-F5344CB8AC3E}">
        <p14:creationId xmlns:p14="http://schemas.microsoft.com/office/powerpoint/2010/main" val="572002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endParaRPr lang="fr-FR" sz="3100" i="1" dirty="0">
              <a:solidFill>
                <a:srgbClr val="FF0000"/>
              </a:solidFill>
            </a:endParaRPr>
          </a:p>
        </p:txBody>
      </p:sp>
      <p:sp>
        <p:nvSpPr>
          <p:cNvPr id="3" name="Subtitle 2"/>
          <p:cNvSpPr>
            <a:spLocks noGrp="1"/>
          </p:cNvSpPr>
          <p:nvPr>
            <p:ph type="subTitle" idx="1"/>
          </p:nvPr>
        </p:nvSpPr>
        <p:spPr>
          <a:xfrm>
            <a:off x="1337481" y="1987598"/>
            <a:ext cx="9212238" cy="4524790"/>
          </a:xfrm>
        </p:spPr>
        <p:txBody>
          <a:bodyPr>
            <a:normAutofit/>
          </a:bodyPr>
          <a:lstStyle/>
          <a:p>
            <a:pPr algn="l"/>
            <a:r>
              <a:rPr lang="fr-FR" sz="3200" dirty="0" err="1" smtClean="0">
                <a:solidFill>
                  <a:srgbClr val="7030A0"/>
                </a:solidFill>
              </a:rPr>
              <a:t>traffic</a:t>
            </a:r>
            <a:r>
              <a:rPr lang="fr-FR" sz="3200" dirty="0" smtClean="0">
                <a:solidFill>
                  <a:srgbClr val="7030A0"/>
                </a:solidFill>
              </a:rPr>
              <a:t> light(s)</a:t>
            </a:r>
          </a:p>
          <a:p>
            <a:pPr algn="l"/>
            <a:r>
              <a:rPr lang="fr-FR" sz="3200" dirty="0" smtClean="0">
                <a:solidFill>
                  <a:srgbClr val="7030A0"/>
                </a:solidFill>
              </a:rPr>
              <a:t>a </a:t>
            </a:r>
            <a:r>
              <a:rPr lang="fr-FR" sz="3200" dirty="0" err="1" smtClean="0">
                <a:solidFill>
                  <a:srgbClr val="7030A0"/>
                </a:solidFill>
              </a:rPr>
              <a:t>fountain</a:t>
            </a:r>
            <a:endParaRPr lang="fr-FR" sz="3200" dirty="0" smtClean="0">
              <a:solidFill>
                <a:srgbClr val="7030A0"/>
              </a:solidFill>
            </a:endParaRPr>
          </a:p>
          <a:p>
            <a:pPr algn="l"/>
            <a:r>
              <a:rPr lang="fr-FR" sz="3200" dirty="0" smtClean="0">
                <a:solidFill>
                  <a:srgbClr val="7030A0"/>
                </a:solidFill>
              </a:rPr>
              <a:t>a bridge	</a:t>
            </a:r>
          </a:p>
          <a:p>
            <a:pPr algn="l"/>
            <a:r>
              <a:rPr lang="fr-FR" sz="3200" dirty="0" smtClean="0">
                <a:solidFill>
                  <a:srgbClr val="7030A0"/>
                </a:solidFill>
              </a:rPr>
              <a:t>a </a:t>
            </a:r>
            <a:r>
              <a:rPr lang="fr-FR" sz="3200" dirty="0" err="1" smtClean="0">
                <a:solidFill>
                  <a:srgbClr val="7030A0"/>
                </a:solidFill>
              </a:rPr>
              <a:t>street</a:t>
            </a:r>
            <a:endParaRPr lang="fr-FR" sz="3200" dirty="0" smtClean="0">
              <a:solidFill>
                <a:srgbClr val="7030A0"/>
              </a:solidFill>
            </a:endParaRPr>
          </a:p>
          <a:p>
            <a:pPr algn="l"/>
            <a:r>
              <a:rPr lang="fr-FR" sz="3200" dirty="0" smtClean="0">
                <a:solidFill>
                  <a:srgbClr val="7030A0"/>
                </a:solidFill>
              </a:rPr>
              <a:t>a statue</a:t>
            </a:r>
          </a:p>
          <a:p>
            <a:pPr algn="l"/>
            <a:r>
              <a:rPr lang="fr-FR" sz="3200" dirty="0" err="1" smtClean="0">
                <a:solidFill>
                  <a:srgbClr val="7030A0"/>
                </a:solidFill>
              </a:rPr>
              <a:t>until</a:t>
            </a:r>
            <a:endParaRPr lang="fr-FR" sz="3200" dirty="0">
              <a:solidFill>
                <a:srgbClr val="7030A0"/>
              </a:solidFill>
            </a:endParaRPr>
          </a:p>
          <a:p>
            <a:pPr algn="l"/>
            <a:r>
              <a:rPr lang="fr-FR" sz="3200" dirty="0" smtClean="0">
                <a:solidFill>
                  <a:srgbClr val="7030A0"/>
                </a:solidFill>
              </a:rPr>
              <a:t>(</a:t>
            </a:r>
            <a:r>
              <a:rPr lang="fr-FR" sz="3200" dirty="0" err="1" smtClean="0">
                <a:solidFill>
                  <a:srgbClr val="7030A0"/>
                </a:solidFill>
              </a:rPr>
              <a:t>very</a:t>
            </a:r>
            <a:r>
              <a:rPr lang="fr-FR" sz="3200" dirty="0" smtClean="0">
                <a:solidFill>
                  <a:srgbClr val="7030A0"/>
                </a:solidFill>
              </a:rPr>
              <a:t>) close (to)</a:t>
            </a:r>
          </a:p>
          <a:p>
            <a:pPr algn="l"/>
            <a:r>
              <a:rPr lang="fr-FR" sz="3200" dirty="0" smtClean="0">
                <a:solidFill>
                  <a:srgbClr val="7030A0"/>
                </a:solidFill>
              </a:rPr>
              <a:t>	</a:t>
            </a:r>
          </a:p>
        </p:txBody>
      </p:sp>
      <p:pic>
        <p:nvPicPr>
          <p:cNvPr id="4" name="Picture 3"/>
          <p:cNvPicPr>
            <a:picLocks noChangeAspect="1"/>
          </p:cNvPicPr>
          <p:nvPr/>
        </p:nvPicPr>
        <p:blipFill>
          <a:blip r:embed="rId2"/>
          <a:stretch>
            <a:fillRect/>
          </a:stretch>
        </p:blipFill>
        <p:spPr>
          <a:xfrm>
            <a:off x="6673044" y="1445242"/>
            <a:ext cx="3876675" cy="4076700"/>
          </a:xfrm>
          <a:prstGeom prst="rect">
            <a:avLst/>
          </a:prstGeom>
        </p:spPr>
      </p:pic>
    </p:spTree>
    <p:extLst>
      <p:ext uri="{BB962C8B-B14F-4D97-AF65-F5344CB8AC3E}">
        <p14:creationId xmlns:p14="http://schemas.microsoft.com/office/powerpoint/2010/main" val="2873708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endParaRPr lang="fr-FR" sz="3100" i="1" dirty="0">
              <a:solidFill>
                <a:srgbClr val="FF0000"/>
              </a:solidFill>
            </a:endParaRPr>
          </a:p>
        </p:txBody>
      </p:sp>
      <p:sp>
        <p:nvSpPr>
          <p:cNvPr id="3" name="Subtitle 2"/>
          <p:cNvSpPr>
            <a:spLocks noGrp="1"/>
          </p:cNvSpPr>
          <p:nvPr>
            <p:ph type="subTitle" idx="1"/>
          </p:nvPr>
        </p:nvSpPr>
        <p:spPr>
          <a:xfrm>
            <a:off x="1337481" y="1987598"/>
            <a:ext cx="9212238" cy="4524790"/>
          </a:xfrm>
        </p:spPr>
        <p:txBody>
          <a:bodyPr>
            <a:normAutofit/>
          </a:bodyPr>
          <a:lstStyle/>
          <a:p>
            <a:pPr algn="l"/>
            <a:r>
              <a:rPr lang="fr-FR" dirty="0" smtClean="0"/>
              <a:t>un feu/des feux de signalisation	= </a:t>
            </a:r>
            <a:r>
              <a:rPr lang="fr-FR" dirty="0" err="1" smtClean="0">
                <a:solidFill>
                  <a:srgbClr val="CC0099"/>
                </a:solidFill>
              </a:rPr>
              <a:t>traffic</a:t>
            </a:r>
            <a:r>
              <a:rPr lang="fr-FR" dirty="0" smtClean="0">
                <a:solidFill>
                  <a:srgbClr val="CC0099"/>
                </a:solidFill>
              </a:rPr>
              <a:t> light(s)</a:t>
            </a:r>
          </a:p>
          <a:p>
            <a:pPr algn="l"/>
            <a:r>
              <a:rPr lang="fr-FR" dirty="0" smtClean="0"/>
              <a:t>une fontaine		= </a:t>
            </a:r>
            <a:r>
              <a:rPr lang="fr-FR" dirty="0" smtClean="0">
                <a:solidFill>
                  <a:srgbClr val="CC0099"/>
                </a:solidFill>
              </a:rPr>
              <a:t>a </a:t>
            </a:r>
            <a:r>
              <a:rPr lang="fr-FR" dirty="0" err="1" smtClean="0">
                <a:solidFill>
                  <a:srgbClr val="CC0099"/>
                </a:solidFill>
              </a:rPr>
              <a:t>fountain</a:t>
            </a:r>
            <a:endParaRPr lang="fr-FR" dirty="0" smtClean="0">
              <a:solidFill>
                <a:srgbClr val="CC0099"/>
              </a:solidFill>
            </a:endParaRPr>
          </a:p>
          <a:p>
            <a:pPr algn="l"/>
            <a:r>
              <a:rPr lang="fr-FR" dirty="0" smtClean="0"/>
              <a:t>un pont	= </a:t>
            </a:r>
            <a:r>
              <a:rPr lang="fr-FR" dirty="0" smtClean="0">
                <a:solidFill>
                  <a:srgbClr val="CC0099"/>
                </a:solidFill>
              </a:rPr>
              <a:t>a bridge</a:t>
            </a:r>
            <a:r>
              <a:rPr lang="fr-FR" dirty="0" smtClean="0"/>
              <a:t>	</a:t>
            </a:r>
          </a:p>
          <a:p>
            <a:pPr algn="l"/>
            <a:r>
              <a:rPr lang="fr-FR" dirty="0" smtClean="0"/>
              <a:t>une rue	= </a:t>
            </a:r>
            <a:r>
              <a:rPr lang="fr-FR" dirty="0" smtClean="0">
                <a:solidFill>
                  <a:srgbClr val="CC0099"/>
                </a:solidFill>
              </a:rPr>
              <a:t>a </a:t>
            </a:r>
            <a:r>
              <a:rPr lang="fr-FR" dirty="0" err="1" smtClean="0">
                <a:solidFill>
                  <a:srgbClr val="CC0099"/>
                </a:solidFill>
              </a:rPr>
              <a:t>street</a:t>
            </a:r>
            <a:endParaRPr lang="fr-FR" dirty="0" smtClean="0">
              <a:solidFill>
                <a:srgbClr val="CC0099"/>
              </a:solidFill>
            </a:endParaRPr>
          </a:p>
          <a:p>
            <a:pPr algn="l"/>
            <a:r>
              <a:rPr lang="fr-FR" dirty="0" smtClean="0"/>
              <a:t>une statue	= </a:t>
            </a:r>
            <a:r>
              <a:rPr lang="fr-FR" dirty="0" smtClean="0">
                <a:solidFill>
                  <a:srgbClr val="CC0099"/>
                </a:solidFill>
              </a:rPr>
              <a:t>a statue</a:t>
            </a:r>
          </a:p>
          <a:p>
            <a:pPr algn="l"/>
            <a:r>
              <a:rPr lang="fr-FR" dirty="0"/>
              <a:t>j</a:t>
            </a:r>
            <a:r>
              <a:rPr lang="fr-FR" dirty="0" smtClean="0"/>
              <a:t>usqu’à		= </a:t>
            </a:r>
            <a:r>
              <a:rPr lang="fr-FR" dirty="0" err="1" smtClean="0">
                <a:solidFill>
                  <a:srgbClr val="CC0099"/>
                </a:solidFill>
              </a:rPr>
              <a:t>until</a:t>
            </a:r>
            <a:endParaRPr lang="fr-FR" dirty="0">
              <a:solidFill>
                <a:srgbClr val="CC0099"/>
              </a:solidFill>
            </a:endParaRPr>
          </a:p>
          <a:p>
            <a:pPr algn="l"/>
            <a:r>
              <a:rPr lang="fr-FR" dirty="0" smtClean="0"/>
              <a:t>(tout) près (de)= </a:t>
            </a:r>
            <a:r>
              <a:rPr lang="fr-FR" dirty="0" smtClean="0">
                <a:solidFill>
                  <a:srgbClr val="CC0099"/>
                </a:solidFill>
              </a:rPr>
              <a:t>(</a:t>
            </a:r>
            <a:r>
              <a:rPr lang="fr-FR" dirty="0" err="1" smtClean="0">
                <a:solidFill>
                  <a:srgbClr val="CC0099"/>
                </a:solidFill>
              </a:rPr>
              <a:t>very</a:t>
            </a:r>
            <a:r>
              <a:rPr lang="fr-FR" dirty="0" smtClean="0">
                <a:solidFill>
                  <a:srgbClr val="CC0099"/>
                </a:solidFill>
              </a:rPr>
              <a:t>) close (to)</a:t>
            </a:r>
          </a:p>
          <a:p>
            <a:pPr algn="l"/>
            <a:r>
              <a:rPr lang="fr-FR" dirty="0" smtClean="0"/>
              <a:t>	</a:t>
            </a:r>
            <a:endParaRPr lang="fr-FR" dirty="0" smtClean="0">
              <a:solidFill>
                <a:srgbClr val="0070C0"/>
              </a:solidFill>
            </a:endParaRPr>
          </a:p>
        </p:txBody>
      </p:sp>
    </p:spTree>
    <p:extLst>
      <p:ext uri="{BB962C8B-B14F-4D97-AF65-F5344CB8AC3E}">
        <p14:creationId xmlns:p14="http://schemas.microsoft.com/office/powerpoint/2010/main" val="3164779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endParaRPr lang="fr-FR" sz="3100" i="1" dirty="0">
              <a:solidFill>
                <a:srgbClr val="FF0000"/>
              </a:solidFill>
            </a:endParaRPr>
          </a:p>
        </p:txBody>
      </p:sp>
      <p:sp>
        <p:nvSpPr>
          <p:cNvPr id="3" name="Subtitle 2"/>
          <p:cNvSpPr>
            <a:spLocks noGrp="1"/>
          </p:cNvSpPr>
          <p:nvPr>
            <p:ph type="subTitle" idx="1"/>
          </p:nvPr>
        </p:nvSpPr>
        <p:spPr>
          <a:xfrm>
            <a:off x="1337481" y="1987598"/>
            <a:ext cx="9212238" cy="4524790"/>
          </a:xfrm>
        </p:spPr>
        <p:txBody>
          <a:bodyPr>
            <a:normAutofit/>
          </a:bodyPr>
          <a:lstStyle/>
          <a:p>
            <a:pPr algn="l"/>
            <a:r>
              <a:rPr lang="fr-FR" sz="3200" dirty="0" err="1" smtClean="0">
                <a:solidFill>
                  <a:srgbClr val="7030A0"/>
                </a:solidFill>
              </a:rPr>
              <a:t>traffic</a:t>
            </a:r>
            <a:r>
              <a:rPr lang="fr-FR" sz="3200" dirty="0" smtClean="0">
                <a:solidFill>
                  <a:srgbClr val="7030A0"/>
                </a:solidFill>
              </a:rPr>
              <a:t> light(s)</a:t>
            </a:r>
          </a:p>
          <a:p>
            <a:pPr algn="l"/>
            <a:r>
              <a:rPr lang="fr-FR" sz="3200" dirty="0" smtClean="0">
                <a:solidFill>
                  <a:srgbClr val="7030A0"/>
                </a:solidFill>
              </a:rPr>
              <a:t>a </a:t>
            </a:r>
            <a:r>
              <a:rPr lang="fr-FR" sz="3200" dirty="0" err="1" smtClean="0">
                <a:solidFill>
                  <a:srgbClr val="7030A0"/>
                </a:solidFill>
              </a:rPr>
              <a:t>fountain</a:t>
            </a:r>
            <a:endParaRPr lang="fr-FR" sz="3200" dirty="0" smtClean="0">
              <a:solidFill>
                <a:srgbClr val="7030A0"/>
              </a:solidFill>
            </a:endParaRPr>
          </a:p>
          <a:p>
            <a:pPr algn="l"/>
            <a:r>
              <a:rPr lang="fr-FR" sz="3200" dirty="0" smtClean="0">
                <a:solidFill>
                  <a:srgbClr val="7030A0"/>
                </a:solidFill>
              </a:rPr>
              <a:t>a bridge	</a:t>
            </a:r>
          </a:p>
          <a:p>
            <a:pPr algn="l"/>
            <a:r>
              <a:rPr lang="fr-FR" sz="3200" dirty="0" smtClean="0">
                <a:solidFill>
                  <a:srgbClr val="7030A0"/>
                </a:solidFill>
              </a:rPr>
              <a:t>a </a:t>
            </a:r>
            <a:r>
              <a:rPr lang="fr-FR" sz="3200" dirty="0" err="1" smtClean="0">
                <a:solidFill>
                  <a:srgbClr val="7030A0"/>
                </a:solidFill>
              </a:rPr>
              <a:t>street</a:t>
            </a:r>
            <a:endParaRPr lang="fr-FR" sz="3200" dirty="0" smtClean="0">
              <a:solidFill>
                <a:srgbClr val="7030A0"/>
              </a:solidFill>
            </a:endParaRPr>
          </a:p>
          <a:p>
            <a:pPr algn="l"/>
            <a:r>
              <a:rPr lang="fr-FR" sz="3200" dirty="0" smtClean="0">
                <a:solidFill>
                  <a:srgbClr val="7030A0"/>
                </a:solidFill>
              </a:rPr>
              <a:t>a statue</a:t>
            </a:r>
          </a:p>
          <a:p>
            <a:pPr algn="l"/>
            <a:r>
              <a:rPr lang="fr-FR" sz="3200" dirty="0" err="1" smtClean="0">
                <a:solidFill>
                  <a:srgbClr val="7030A0"/>
                </a:solidFill>
              </a:rPr>
              <a:t>until</a:t>
            </a:r>
            <a:endParaRPr lang="fr-FR" sz="3200" dirty="0">
              <a:solidFill>
                <a:srgbClr val="7030A0"/>
              </a:solidFill>
            </a:endParaRPr>
          </a:p>
          <a:p>
            <a:pPr algn="l"/>
            <a:r>
              <a:rPr lang="fr-FR" sz="3200" dirty="0" smtClean="0">
                <a:solidFill>
                  <a:srgbClr val="7030A0"/>
                </a:solidFill>
              </a:rPr>
              <a:t>(</a:t>
            </a:r>
            <a:r>
              <a:rPr lang="fr-FR" sz="3200" dirty="0" err="1" smtClean="0">
                <a:solidFill>
                  <a:srgbClr val="7030A0"/>
                </a:solidFill>
              </a:rPr>
              <a:t>very</a:t>
            </a:r>
            <a:r>
              <a:rPr lang="fr-FR" sz="3200" dirty="0" smtClean="0">
                <a:solidFill>
                  <a:srgbClr val="7030A0"/>
                </a:solidFill>
              </a:rPr>
              <a:t>) close (to)</a:t>
            </a:r>
          </a:p>
          <a:p>
            <a:pPr algn="l"/>
            <a:r>
              <a:rPr lang="fr-FR" sz="3200" dirty="0" smtClean="0">
                <a:solidFill>
                  <a:srgbClr val="7030A0"/>
                </a:solidFill>
              </a:rPr>
              <a:t>	</a:t>
            </a:r>
          </a:p>
        </p:txBody>
      </p:sp>
    </p:spTree>
    <p:extLst>
      <p:ext uri="{BB962C8B-B14F-4D97-AF65-F5344CB8AC3E}">
        <p14:creationId xmlns:p14="http://schemas.microsoft.com/office/powerpoint/2010/main" val="2237219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2155"/>
            <a:ext cx="12191999" cy="805218"/>
          </a:xfrm>
        </p:spPr>
        <p:txBody>
          <a:bodyPr>
            <a:normAutofit fontScale="90000"/>
          </a:bodyPr>
          <a:lstStyle/>
          <a:p>
            <a:r>
              <a:rPr lang="fr-FR" sz="4400" dirty="0" smtClean="0"/>
              <a:t>Vocabulaire – retrouver son chemin en ville</a:t>
            </a:r>
            <a:br>
              <a:rPr lang="fr-FR" sz="4400" dirty="0" smtClean="0"/>
            </a:br>
            <a:endParaRPr lang="fr-FR" sz="3100" i="1" dirty="0">
              <a:solidFill>
                <a:srgbClr val="FF0000"/>
              </a:solidFill>
            </a:endParaRPr>
          </a:p>
        </p:txBody>
      </p:sp>
      <p:sp>
        <p:nvSpPr>
          <p:cNvPr id="3" name="Subtitle 2"/>
          <p:cNvSpPr>
            <a:spLocks noGrp="1"/>
          </p:cNvSpPr>
          <p:nvPr>
            <p:ph type="subTitle" idx="1"/>
          </p:nvPr>
        </p:nvSpPr>
        <p:spPr>
          <a:xfrm>
            <a:off x="1337481" y="1987598"/>
            <a:ext cx="9212238" cy="4524790"/>
          </a:xfrm>
        </p:spPr>
        <p:txBody>
          <a:bodyPr>
            <a:normAutofit/>
          </a:bodyPr>
          <a:lstStyle/>
          <a:p>
            <a:pPr algn="l"/>
            <a:r>
              <a:rPr lang="fr-FR" dirty="0" smtClean="0"/>
              <a:t>un feu/des feux de signalisation	= </a:t>
            </a:r>
            <a:r>
              <a:rPr lang="fr-FR" dirty="0" err="1" smtClean="0">
                <a:solidFill>
                  <a:srgbClr val="CC0099"/>
                </a:solidFill>
              </a:rPr>
              <a:t>traffic</a:t>
            </a:r>
            <a:r>
              <a:rPr lang="fr-FR" dirty="0" smtClean="0">
                <a:solidFill>
                  <a:srgbClr val="CC0099"/>
                </a:solidFill>
              </a:rPr>
              <a:t> light(s)</a:t>
            </a:r>
          </a:p>
          <a:p>
            <a:pPr algn="l"/>
            <a:r>
              <a:rPr lang="fr-FR" dirty="0" smtClean="0"/>
              <a:t>une fontaine		= </a:t>
            </a:r>
            <a:r>
              <a:rPr lang="fr-FR" dirty="0" smtClean="0">
                <a:solidFill>
                  <a:srgbClr val="CC0099"/>
                </a:solidFill>
              </a:rPr>
              <a:t>a </a:t>
            </a:r>
            <a:r>
              <a:rPr lang="fr-FR" dirty="0" err="1" smtClean="0">
                <a:solidFill>
                  <a:srgbClr val="CC0099"/>
                </a:solidFill>
              </a:rPr>
              <a:t>fountain</a:t>
            </a:r>
            <a:endParaRPr lang="fr-FR" dirty="0" smtClean="0">
              <a:solidFill>
                <a:srgbClr val="CC0099"/>
              </a:solidFill>
            </a:endParaRPr>
          </a:p>
          <a:p>
            <a:pPr algn="l"/>
            <a:r>
              <a:rPr lang="fr-FR" dirty="0" smtClean="0"/>
              <a:t>un pont	= </a:t>
            </a:r>
            <a:r>
              <a:rPr lang="fr-FR" dirty="0" smtClean="0">
                <a:solidFill>
                  <a:srgbClr val="CC0099"/>
                </a:solidFill>
              </a:rPr>
              <a:t>a bridge</a:t>
            </a:r>
            <a:r>
              <a:rPr lang="fr-FR" dirty="0" smtClean="0"/>
              <a:t>	</a:t>
            </a:r>
          </a:p>
          <a:p>
            <a:pPr algn="l"/>
            <a:r>
              <a:rPr lang="fr-FR" dirty="0" smtClean="0"/>
              <a:t>une rue	= </a:t>
            </a:r>
            <a:r>
              <a:rPr lang="fr-FR" dirty="0" smtClean="0">
                <a:solidFill>
                  <a:srgbClr val="CC0099"/>
                </a:solidFill>
              </a:rPr>
              <a:t>a </a:t>
            </a:r>
            <a:r>
              <a:rPr lang="fr-FR" dirty="0" err="1" smtClean="0">
                <a:solidFill>
                  <a:srgbClr val="CC0099"/>
                </a:solidFill>
              </a:rPr>
              <a:t>street</a:t>
            </a:r>
            <a:endParaRPr lang="fr-FR" dirty="0" smtClean="0">
              <a:solidFill>
                <a:srgbClr val="CC0099"/>
              </a:solidFill>
            </a:endParaRPr>
          </a:p>
          <a:p>
            <a:pPr algn="l"/>
            <a:r>
              <a:rPr lang="fr-FR" dirty="0" smtClean="0"/>
              <a:t>une statue	= </a:t>
            </a:r>
            <a:r>
              <a:rPr lang="fr-FR" dirty="0" smtClean="0">
                <a:solidFill>
                  <a:srgbClr val="CC0099"/>
                </a:solidFill>
              </a:rPr>
              <a:t>a statue</a:t>
            </a:r>
          </a:p>
          <a:p>
            <a:pPr algn="l"/>
            <a:r>
              <a:rPr lang="fr-FR" dirty="0"/>
              <a:t>j</a:t>
            </a:r>
            <a:r>
              <a:rPr lang="fr-FR" dirty="0" smtClean="0"/>
              <a:t>usqu’à		= </a:t>
            </a:r>
            <a:r>
              <a:rPr lang="fr-FR" dirty="0" err="1" smtClean="0">
                <a:solidFill>
                  <a:srgbClr val="CC0099"/>
                </a:solidFill>
              </a:rPr>
              <a:t>until</a:t>
            </a:r>
            <a:endParaRPr lang="fr-FR" dirty="0">
              <a:solidFill>
                <a:srgbClr val="CC0099"/>
              </a:solidFill>
            </a:endParaRPr>
          </a:p>
          <a:p>
            <a:pPr algn="l"/>
            <a:r>
              <a:rPr lang="fr-FR" dirty="0" smtClean="0"/>
              <a:t>(tout) près (de)= </a:t>
            </a:r>
            <a:r>
              <a:rPr lang="fr-FR" dirty="0" smtClean="0">
                <a:solidFill>
                  <a:srgbClr val="CC0099"/>
                </a:solidFill>
              </a:rPr>
              <a:t>(</a:t>
            </a:r>
            <a:r>
              <a:rPr lang="fr-FR" dirty="0" err="1" smtClean="0">
                <a:solidFill>
                  <a:srgbClr val="CC0099"/>
                </a:solidFill>
              </a:rPr>
              <a:t>very</a:t>
            </a:r>
            <a:r>
              <a:rPr lang="fr-FR" dirty="0" smtClean="0">
                <a:solidFill>
                  <a:srgbClr val="CC0099"/>
                </a:solidFill>
              </a:rPr>
              <a:t>) close (to)</a:t>
            </a:r>
          </a:p>
          <a:p>
            <a:pPr algn="l"/>
            <a:r>
              <a:rPr lang="fr-FR" dirty="0" smtClean="0"/>
              <a:t>	</a:t>
            </a:r>
            <a:endParaRPr lang="fr-FR" dirty="0" smtClean="0">
              <a:solidFill>
                <a:srgbClr val="0070C0"/>
              </a:solidFill>
            </a:endParaRPr>
          </a:p>
        </p:txBody>
      </p:sp>
    </p:spTree>
    <p:extLst>
      <p:ext uri="{BB962C8B-B14F-4D97-AF65-F5344CB8AC3E}">
        <p14:creationId xmlns:p14="http://schemas.microsoft.com/office/powerpoint/2010/main" val="32623311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pic>
        <p:nvPicPr>
          <p:cNvPr id="3074" name="Picture 2" descr="Image result for chem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619" y="1586600"/>
            <a:ext cx="10040762" cy="527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670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8915400" cy="1143000"/>
          </a:xfrm>
        </p:spPr>
        <p:txBody>
          <a:bodyPr>
            <a:noAutofit/>
          </a:bodyPr>
          <a:lstStyle/>
          <a:p>
            <a:r>
              <a:rPr lang="en-US" sz="3600" dirty="0" err="1"/>
              <a:t>Mais</a:t>
            </a:r>
            <a:r>
              <a:rPr lang="en-US" sz="3600" dirty="0"/>
              <a:t> attention!  Il ne </a:t>
            </a:r>
            <a:r>
              <a:rPr lang="en-US" sz="3600" dirty="0" err="1"/>
              <a:t>faut</a:t>
            </a:r>
            <a:r>
              <a:rPr lang="en-US" sz="3600" dirty="0"/>
              <a:t> pas …</a:t>
            </a:r>
            <a:br>
              <a:rPr lang="en-US" sz="3600" dirty="0"/>
            </a:br>
            <a:r>
              <a:rPr lang="en-US" sz="3600" b="1" dirty="0">
                <a:solidFill>
                  <a:srgbClr val="0070C0"/>
                </a:solidFill>
              </a:rPr>
              <a:t>se </a:t>
            </a:r>
            <a:r>
              <a:rPr lang="en-US" sz="3600" b="1" dirty="0" err="1">
                <a:solidFill>
                  <a:srgbClr val="0070C0"/>
                </a:solidFill>
              </a:rPr>
              <a:t>perdre</a:t>
            </a:r>
            <a:r>
              <a:rPr lang="en-US" sz="3600" dirty="0"/>
              <a:t>.</a:t>
            </a:r>
            <a:endParaRPr lang="en-US" sz="3600" b="1" dirty="0">
              <a:solidFill>
                <a:srgbClr val="0070C0"/>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1752607"/>
            <a:ext cx="6788944" cy="4525963"/>
          </a:xfrm>
        </p:spPr>
      </p:pic>
    </p:spTree>
    <p:extLst>
      <p:ext uri="{BB962C8B-B14F-4D97-AF65-F5344CB8AC3E}">
        <p14:creationId xmlns:p14="http://schemas.microsoft.com/office/powerpoint/2010/main" val="2271736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p:spPr>
        <p:txBody>
          <a:bodyPr/>
          <a:lstStyle/>
          <a:p>
            <a:pPr algn="ctr"/>
            <a:r>
              <a:rPr lang="fr-FR" b="1" dirty="0" smtClean="0"/>
              <a:t>Jean et Marie</a:t>
            </a:r>
            <a:endParaRPr lang="fr-FR" b="1" dirty="0"/>
          </a:p>
        </p:txBody>
      </p:sp>
      <p:pic>
        <p:nvPicPr>
          <p:cNvPr id="1026" name="Picture 2" descr="http://en.chateauversailles.fr/sites/default/files/styles/timeline_portrait_widget/public/visuels_principaux/personnages/mv-3893_002.jpg?itok=L_Ze5_4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691" y="1223494"/>
            <a:ext cx="4075867" cy="50348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cdn2.newsok.biz/cache/r960-bdb2b27b5da982836ac1b9da501d79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7059" y="1223494"/>
            <a:ext cx="4111831" cy="50348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20290330">
            <a:off x="1317373" y="1371412"/>
            <a:ext cx="1552203" cy="646331"/>
          </a:xfrm>
          <a:prstGeom prst="rect">
            <a:avLst/>
          </a:prstGeom>
          <a:solidFill>
            <a:schemeClr val="bg2"/>
          </a:solidFill>
          <a:ln>
            <a:solidFill>
              <a:schemeClr val="accent1"/>
            </a:solidFill>
          </a:ln>
        </p:spPr>
        <p:txBody>
          <a:bodyPr wrap="square" rtlCol="0">
            <a:spAutoFit/>
          </a:bodyPr>
          <a:lstStyle/>
          <a:p>
            <a:r>
              <a:rPr lang="fr-FR" sz="3600" b="1" dirty="0" smtClean="0">
                <a:solidFill>
                  <a:srgbClr val="C00000"/>
                </a:solidFill>
              </a:rPr>
              <a:t>Marie?</a:t>
            </a:r>
            <a:endParaRPr lang="fr-FR" sz="3600" b="1" dirty="0">
              <a:solidFill>
                <a:srgbClr val="C00000"/>
              </a:solidFill>
            </a:endParaRPr>
          </a:p>
        </p:txBody>
      </p:sp>
      <p:sp>
        <p:nvSpPr>
          <p:cNvPr id="6" name="TextBox 5"/>
          <p:cNvSpPr txBox="1"/>
          <p:nvPr/>
        </p:nvSpPr>
        <p:spPr>
          <a:xfrm rot="1401326">
            <a:off x="9680573" y="900328"/>
            <a:ext cx="1673227" cy="659531"/>
          </a:xfrm>
          <a:prstGeom prst="rect">
            <a:avLst/>
          </a:prstGeom>
          <a:solidFill>
            <a:schemeClr val="bg2"/>
          </a:solidFill>
          <a:ln>
            <a:solidFill>
              <a:schemeClr val="accent1"/>
            </a:solidFill>
          </a:ln>
        </p:spPr>
        <p:txBody>
          <a:bodyPr wrap="square" rtlCol="0">
            <a:spAutoFit/>
          </a:bodyPr>
          <a:lstStyle/>
          <a:p>
            <a:r>
              <a:rPr lang="fr-FR" sz="3600" b="1" dirty="0" smtClean="0">
                <a:solidFill>
                  <a:srgbClr val="C00000"/>
                </a:solidFill>
              </a:rPr>
              <a:t>Marie?</a:t>
            </a:r>
            <a:endParaRPr lang="fr-FR" sz="3600" b="1" dirty="0">
              <a:solidFill>
                <a:srgbClr val="C00000"/>
              </a:solidFill>
            </a:endParaRPr>
          </a:p>
        </p:txBody>
      </p:sp>
    </p:spTree>
    <p:extLst>
      <p:ext uri="{BB962C8B-B14F-4D97-AF65-F5344CB8AC3E}">
        <p14:creationId xmlns:p14="http://schemas.microsoft.com/office/powerpoint/2010/main" val="3743073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381000"/>
            <a:ext cx="4800600" cy="990600"/>
          </a:xfrm>
        </p:spPr>
        <p:txBody>
          <a:bodyPr/>
          <a:lstStyle/>
          <a:p>
            <a:r>
              <a:rPr lang="fr-FR" dirty="0" smtClean="0"/>
              <a:t>se perdre</a:t>
            </a:r>
            <a:endParaRPr lang="fr-FR" dirty="0"/>
          </a:p>
        </p:txBody>
      </p:sp>
      <p:sp>
        <p:nvSpPr>
          <p:cNvPr id="3" name="Subtitle 2"/>
          <p:cNvSpPr>
            <a:spLocks noGrp="1"/>
          </p:cNvSpPr>
          <p:nvPr>
            <p:ph type="subTitle" idx="1"/>
          </p:nvPr>
        </p:nvSpPr>
        <p:spPr>
          <a:xfrm>
            <a:off x="914400" y="1371600"/>
            <a:ext cx="10820400" cy="4953000"/>
          </a:xfrm>
        </p:spPr>
        <p:txBody>
          <a:bodyPr>
            <a:normAutofit fontScale="92500" lnSpcReduction="10000"/>
          </a:bodyPr>
          <a:lstStyle/>
          <a:p>
            <a:pPr algn="l"/>
            <a:r>
              <a:rPr lang="fr-FR" sz="2800" dirty="0" smtClean="0">
                <a:solidFill>
                  <a:schemeClr val="tx1"/>
                </a:solidFill>
              </a:rPr>
              <a:t>Je me perds				Nous nous perdons</a:t>
            </a:r>
          </a:p>
          <a:p>
            <a:pPr algn="l"/>
            <a:r>
              <a:rPr lang="fr-FR" sz="2800" dirty="0" smtClean="0">
                <a:solidFill>
                  <a:schemeClr val="tx1"/>
                </a:solidFill>
              </a:rPr>
              <a:t>Tu te perds				Vous vous perdez</a:t>
            </a:r>
          </a:p>
          <a:p>
            <a:pPr algn="l"/>
            <a:r>
              <a:rPr lang="fr-FR" sz="2800" dirty="0" smtClean="0">
                <a:solidFill>
                  <a:schemeClr val="tx1"/>
                </a:solidFill>
              </a:rPr>
              <a:t>Il se perd				Ils se perdent</a:t>
            </a:r>
          </a:p>
          <a:p>
            <a:pPr algn="l"/>
            <a:r>
              <a:rPr lang="fr-FR" sz="2800" dirty="0" smtClean="0">
                <a:solidFill>
                  <a:schemeClr val="tx1"/>
                </a:solidFill>
              </a:rPr>
              <a:t>Elle se perd				Elles se perdent</a:t>
            </a:r>
          </a:p>
          <a:p>
            <a:pPr algn="l"/>
            <a:r>
              <a:rPr lang="fr-FR" sz="2800" dirty="0" smtClean="0">
                <a:solidFill>
                  <a:schemeClr val="tx1"/>
                </a:solidFill>
              </a:rPr>
              <a:t>On se perd</a:t>
            </a:r>
          </a:p>
          <a:p>
            <a:pPr algn="l"/>
            <a:endParaRPr lang="fr-FR" sz="2800" dirty="0">
              <a:solidFill>
                <a:schemeClr val="tx1"/>
              </a:solidFill>
            </a:endParaRPr>
          </a:p>
          <a:p>
            <a:pPr algn="l"/>
            <a:r>
              <a:rPr lang="fr-FR" sz="2800" dirty="0" smtClean="0">
                <a:solidFill>
                  <a:schemeClr val="tx1"/>
                </a:solidFill>
              </a:rPr>
              <a:t>Je me suis perdu(e)			Nous nous sommes perdu(e)s</a:t>
            </a:r>
          </a:p>
          <a:p>
            <a:pPr algn="l"/>
            <a:r>
              <a:rPr lang="fr-FR" sz="2800" dirty="0" smtClean="0">
                <a:solidFill>
                  <a:schemeClr val="tx1"/>
                </a:solidFill>
              </a:rPr>
              <a:t>Tu t’es perdu(e)			Vous vous êtes perdu(e)(s)</a:t>
            </a:r>
          </a:p>
          <a:p>
            <a:pPr algn="l"/>
            <a:r>
              <a:rPr lang="fr-FR" sz="2800" dirty="0" smtClean="0">
                <a:solidFill>
                  <a:schemeClr val="tx1"/>
                </a:solidFill>
              </a:rPr>
              <a:t>Il s’est perdu				Ils se sont perdus</a:t>
            </a:r>
          </a:p>
          <a:p>
            <a:pPr algn="l"/>
            <a:r>
              <a:rPr lang="fr-FR" sz="2800" dirty="0" smtClean="0">
                <a:solidFill>
                  <a:schemeClr val="tx1"/>
                </a:solidFill>
              </a:rPr>
              <a:t>Elle s’est perdue			Elles se sont perdues</a:t>
            </a:r>
          </a:p>
          <a:p>
            <a:pPr algn="l"/>
            <a:r>
              <a:rPr lang="fr-FR" sz="2800" dirty="0" smtClean="0">
                <a:solidFill>
                  <a:schemeClr val="tx1"/>
                </a:solidFill>
              </a:rPr>
              <a:t>On s’est perdu			</a:t>
            </a:r>
          </a:p>
          <a:p>
            <a:pPr algn="l"/>
            <a:endParaRPr lang="fr-FR" sz="2800" dirty="0">
              <a:solidFill>
                <a:schemeClr val="tx1"/>
              </a:solidFill>
            </a:endParaRPr>
          </a:p>
        </p:txBody>
      </p:sp>
    </p:spTree>
    <p:extLst>
      <p:ext uri="{BB962C8B-B14F-4D97-AF65-F5344CB8AC3E}">
        <p14:creationId xmlns:p14="http://schemas.microsoft.com/office/powerpoint/2010/main" val="3805108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2722" y="289849"/>
            <a:ext cx="10026555" cy="856562"/>
          </a:xfrm>
        </p:spPr>
        <p:txBody>
          <a:bodyPr>
            <a:normAutofit fontScale="90000"/>
          </a:bodyPr>
          <a:lstStyle/>
          <a:p>
            <a:r>
              <a:rPr lang="fr-FR" dirty="0" smtClean="0"/>
              <a:t>Vocabulaire – en ville</a:t>
            </a:r>
            <a:endParaRPr lang="fr-FR" dirty="0"/>
          </a:p>
        </p:txBody>
      </p:sp>
      <p:sp>
        <p:nvSpPr>
          <p:cNvPr id="3" name="Subtitle 2"/>
          <p:cNvSpPr>
            <a:spLocks noGrp="1"/>
          </p:cNvSpPr>
          <p:nvPr>
            <p:ph type="subTitle" idx="1"/>
          </p:nvPr>
        </p:nvSpPr>
        <p:spPr>
          <a:xfrm>
            <a:off x="928048" y="1909716"/>
            <a:ext cx="10795379" cy="4764039"/>
          </a:xfrm>
        </p:spPr>
        <p:txBody>
          <a:bodyPr>
            <a:normAutofit/>
          </a:bodyPr>
          <a:lstStyle/>
          <a:p>
            <a:pPr algn="l"/>
            <a:r>
              <a:rPr lang="fr-FR" dirty="0" smtClean="0">
                <a:solidFill>
                  <a:srgbClr val="0070C0"/>
                </a:solidFill>
              </a:rPr>
              <a:t>to wait in line</a:t>
            </a:r>
          </a:p>
          <a:p>
            <a:pPr algn="l"/>
            <a:r>
              <a:rPr lang="fr-FR" dirty="0" smtClean="0">
                <a:solidFill>
                  <a:srgbClr val="0070C0"/>
                </a:solidFill>
              </a:rPr>
              <a:t>a </a:t>
            </a:r>
            <a:r>
              <a:rPr lang="fr-FR" dirty="0" err="1" smtClean="0">
                <a:solidFill>
                  <a:srgbClr val="0070C0"/>
                </a:solidFill>
              </a:rPr>
              <a:t>laundromat</a:t>
            </a:r>
            <a:endParaRPr lang="fr-FR" dirty="0" smtClean="0">
              <a:solidFill>
                <a:srgbClr val="0070C0"/>
              </a:solidFill>
            </a:endParaRPr>
          </a:p>
          <a:p>
            <a:pPr algn="l"/>
            <a:r>
              <a:rPr lang="fr-FR" dirty="0" err="1" smtClean="0">
                <a:solidFill>
                  <a:srgbClr val="0070C0"/>
                </a:solidFill>
              </a:rPr>
              <a:t>newstand</a:t>
            </a:r>
            <a:endParaRPr lang="fr-FR" dirty="0" smtClean="0">
              <a:solidFill>
                <a:srgbClr val="0070C0"/>
              </a:solidFill>
            </a:endParaRPr>
          </a:p>
          <a:p>
            <a:pPr algn="l"/>
            <a:r>
              <a:rPr lang="fr-FR" dirty="0" smtClean="0">
                <a:solidFill>
                  <a:srgbClr val="0070C0"/>
                </a:solidFill>
              </a:rPr>
              <a:t>beauty salon 	    	</a:t>
            </a:r>
            <a:r>
              <a:rPr lang="fr-FR" i="1" dirty="0" smtClean="0"/>
              <a:t>et aussi 	 </a:t>
            </a:r>
            <a:r>
              <a:rPr lang="fr-FR" dirty="0" err="1" smtClean="0">
                <a:solidFill>
                  <a:srgbClr val="0070C0"/>
                </a:solidFill>
              </a:rPr>
              <a:t>barbershop</a:t>
            </a:r>
            <a:endParaRPr lang="fr-FR" dirty="0"/>
          </a:p>
          <a:p>
            <a:pPr algn="l"/>
            <a:r>
              <a:rPr lang="fr-FR" dirty="0" smtClean="0">
                <a:solidFill>
                  <a:srgbClr val="0070C0"/>
                </a:solidFill>
              </a:rPr>
              <a:t>police station</a:t>
            </a:r>
          </a:p>
          <a:p>
            <a:pPr algn="l"/>
            <a:r>
              <a:rPr lang="fr-FR" dirty="0" err="1" smtClean="0">
                <a:solidFill>
                  <a:srgbClr val="0070C0"/>
                </a:solidFill>
              </a:rPr>
              <a:t>town</a:t>
            </a:r>
            <a:r>
              <a:rPr lang="fr-FR" dirty="0" smtClean="0">
                <a:solidFill>
                  <a:srgbClr val="0070C0"/>
                </a:solidFill>
              </a:rPr>
              <a:t> hall/city hall; </a:t>
            </a:r>
            <a:r>
              <a:rPr lang="fr-FR" dirty="0" err="1" smtClean="0">
                <a:solidFill>
                  <a:srgbClr val="0070C0"/>
                </a:solidFill>
              </a:rPr>
              <a:t>mayor’s</a:t>
            </a:r>
            <a:r>
              <a:rPr lang="fr-FR" dirty="0" smtClean="0">
                <a:solidFill>
                  <a:srgbClr val="0070C0"/>
                </a:solidFill>
              </a:rPr>
              <a:t> office</a:t>
            </a:r>
          </a:p>
          <a:p>
            <a:pPr algn="l"/>
            <a:r>
              <a:rPr lang="fr-FR" dirty="0" err="1" smtClean="0">
                <a:solidFill>
                  <a:srgbClr val="0070C0"/>
                </a:solidFill>
              </a:rPr>
              <a:t>closed</a:t>
            </a:r>
            <a:endParaRPr lang="fr-FR" dirty="0" smtClean="0">
              <a:solidFill>
                <a:srgbClr val="0070C0"/>
              </a:solidFill>
            </a:endParaRPr>
          </a:p>
          <a:p>
            <a:pPr algn="l"/>
            <a:r>
              <a:rPr lang="fr-FR" dirty="0" smtClean="0">
                <a:solidFill>
                  <a:srgbClr val="0070C0"/>
                </a:solidFill>
              </a:rPr>
              <a:t>open</a:t>
            </a:r>
          </a:p>
        </p:txBody>
      </p:sp>
    </p:spTree>
    <p:extLst>
      <p:ext uri="{BB962C8B-B14F-4D97-AF65-F5344CB8AC3E}">
        <p14:creationId xmlns:p14="http://schemas.microsoft.com/office/powerpoint/2010/main" val="19991962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3"/>
          <p:cNvSpPr>
            <a:spLocks noGrp="1"/>
          </p:cNvSpPr>
          <p:nvPr>
            <p:ph type="ctrTitle"/>
          </p:nvPr>
        </p:nvSpPr>
        <p:spPr>
          <a:xfrm>
            <a:off x="2763838" y="261939"/>
            <a:ext cx="6596062" cy="1068387"/>
          </a:xfrm>
        </p:spPr>
        <p:txBody>
          <a:bodyPr>
            <a:normAutofit fontScale="90000"/>
          </a:bodyPr>
          <a:lstStyle/>
          <a:p>
            <a:r>
              <a:rPr lang="en-US" altLang="en-US" i="1" dirty="0" err="1" smtClean="0">
                <a:solidFill>
                  <a:schemeClr val="tx2"/>
                </a:solidFill>
              </a:rPr>
              <a:t>Révision</a:t>
            </a:r>
            <a:r>
              <a:rPr lang="en-US" altLang="en-US" i="1" dirty="0" smtClean="0">
                <a:solidFill>
                  <a:schemeClr val="tx2"/>
                </a:solidFill>
              </a:rPr>
              <a:t> de </a:t>
            </a:r>
            <a:r>
              <a:rPr lang="en-US" altLang="en-US" i="1" dirty="0" err="1" smtClean="0">
                <a:solidFill>
                  <a:schemeClr val="tx2"/>
                </a:solidFill>
              </a:rPr>
              <a:t>l’imparfait</a:t>
            </a:r>
            <a:endParaRPr lang="en-US" altLang="en-US" dirty="0" smtClean="0">
              <a:solidFill>
                <a:srgbClr val="C00000"/>
              </a:solidFill>
            </a:endParaRPr>
          </a:p>
        </p:txBody>
      </p:sp>
      <p:sp>
        <p:nvSpPr>
          <p:cNvPr id="5" name="Subtitle 4"/>
          <p:cNvSpPr>
            <a:spLocks noGrp="1"/>
          </p:cNvSpPr>
          <p:nvPr>
            <p:ph type="subTitle" idx="1"/>
          </p:nvPr>
        </p:nvSpPr>
        <p:spPr>
          <a:xfrm>
            <a:off x="2411904" y="1488281"/>
            <a:ext cx="6624940" cy="4857928"/>
          </a:xfrm>
        </p:spPr>
        <p:txBody>
          <a:bodyPr/>
          <a:lstStyle/>
          <a:p>
            <a:pPr algn="l">
              <a:defRPr/>
            </a:pPr>
            <a:r>
              <a:rPr lang="en-US" sz="1800" b="1" dirty="0"/>
              <a:t>J’				Nous</a:t>
            </a:r>
          </a:p>
          <a:p>
            <a:pPr algn="l">
              <a:defRPr/>
            </a:pPr>
            <a:r>
              <a:rPr lang="en-US" sz="1800" b="1" dirty="0" err="1"/>
              <a:t>Tu</a:t>
            </a:r>
            <a:r>
              <a:rPr lang="en-US" sz="1800" b="1" dirty="0"/>
              <a:t>				</a:t>
            </a:r>
            <a:r>
              <a:rPr lang="en-US" sz="1800" b="1" dirty="0" err="1"/>
              <a:t>Vous</a:t>
            </a:r>
            <a:endParaRPr lang="en-US" sz="1800" b="1" dirty="0"/>
          </a:p>
          <a:p>
            <a:pPr algn="l">
              <a:defRPr/>
            </a:pPr>
            <a:endParaRPr lang="en-US" sz="1800" b="1" dirty="0"/>
          </a:p>
          <a:p>
            <a:pPr algn="l">
              <a:defRPr/>
            </a:pPr>
            <a:r>
              <a:rPr lang="en-US" sz="1800" b="1" dirty="0"/>
              <a:t>Il				</a:t>
            </a:r>
            <a:r>
              <a:rPr lang="en-US" sz="1800" b="1" dirty="0" err="1"/>
              <a:t>Ils</a:t>
            </a:r>
            <a:endParaRPr lang="en-US" sz="1800" b="1" dirty="0"/>
          </a:p>
          <a:p>
            <a:pPr algn="l">
              <a:defRPr/>
            </a:pPr>
            <a:r>
              <a:rPr lang="en-US" sz="1800" b="1" dirty="0"/>
              <a:t>Elle				</a:t>
            </a:r>
            <a:r>
              <a:rPr lang="en-US" sz="1800" b="1" dirty="0" err="1"/>
              <a:t>Elles</a:t>
            </a:r>
            <a:endParaRPr lang="en-US" sz="1800" b="1" dirty="0"/>
          </a:p>
          <a:p>
            <a:pPr algn="l">
              <a:defRPr/>
            </a:pPr>
            <a:r>
              <a:rPr lang="en-US" sz="1800" b="1" dirty="0" smtClean="0"/>
              <a:t>On</a:t>
            </a:r>
          </a:p>
          <a:p>
            <a:pPr algn="l">
              <a:defRPr/>
            </a:pPr>
            <a:endParaRPr lang="en-US" sz="1800" b="1" dirty="0"/>
          </a:p>
          <a:p>
            <a:pPr algn="l">
              <a:defRPr/>
            </a:pPr>
            <a:r>
              <a:rPr lang="en-US" sz="1800" b="1" dirty="0" smtClean="0"/>
              <a:t>Petite </a:t>
            </a:r>
            <a:r>
              <a:rPr lang="en-US" sz="1800" b="1" dirty="0" err="1" smtClean="0"/>
              <a:t>traduction</a:t>
            </a:r>
            <a:endParaRPr lang="en-US" sz="1800" b="1" dirty="0" smtClean="0"/>
          </a:p>
          <a:p>
            <a:pPr algn="l">
              <a:defRPr/>
            </a:pPr>
            <a:r>
              <a:rPr lang="en-US" sz="2000" dirty="0" smtClean="0"/>
              <a:t>It </a:t>
            </a:r>
            <a:r>
              <a:rPr lang="en-US" sz="2000" dirty="0"/>
              <a:t>was </a:t>
            </a:r>
            <a:r>
              <a:rPr lang="en-US" sz="2000" dirty="0" smtClean="0"/>
              <a:t>bad!</a:t>
            </a:r>
          </a:p>
          <a:p>
            <a:pPr algn="l">
              <a:defRPr/>
            </a:pPr>
            <a:r>
              <a:rPr lang="en-US" sz="2000" dirty="0" smtClean="0"/>
              <a:t>When I was 8 years-old, I played baseball.</a:t>
            </a:r>
          </a:p>
          <a:p>
            <a:pPr algn="l">
              <a:defRPr/>
            </a:pPr>
            <a:r>
              <a:rPr lang="en-US" sz="2000" dirty="0" smtClean="0"/>
              <a:t>Yesterday, the weather was beautiful.</a:t>
            </a:r>
            <a:endParaRPr lang="en-US" sz="2000" dirty="0"/>
          </a:p>
        </p:txBody>
      </p:sp>
      <p:sp>
        <p:nvSpPr>
          <p:cNvPr id="2" name="Right Brace 1"/>
          <p:cNvSpPr/>
          <p:nvPr/>
        </p:nvSpPr>
        <p:spPr>
          <a:xfrm>
            <a:off x="2950192" y="2661528"/>
            <a:ext cx="228600" cy="9525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6" name="Right Brace 5"/>
          <p:cNvSpPr/>
          <p:nvPr/>
        </p:nvSpPr>
        <p:spPr>
          <a:xfrm>
            <a:off x="6676030" y="2679726"/>
            <a:ext cx="381000" cy="60483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98311" name="TextBox 7"/>
          <p:cNvSpPr txBox="1">
            <a:spLocks noChangeArrowheads="1"/>
          </p:cNvSpPr>
          <p:nvPr/>
        </p:nvSpPr>
        <p:spPr bwMode="auto">
          <a:xfrm>
            <a:off x="6277449" y="3903935"/>
            <a:ext cx="2325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i="1" dirty="0" err="1">
                <a:solidFill>
                  <a:srgbClr val="C00000"/>
                </a:solidFill>
                <a:latin typeface="Arial" panose="020B0604020202020204" pitchFamily="34" charset="0"/>
              </a:rPr>
              <a:t>Écrivez</a:t>
            </a:r>
            <a:r>
              <a:rPr lang="en-US" altLang="en-US" sz="1800" i="1" dirty="0">
                <a:solidFill>
                  <a:srgbClr val="C00000"/>
                </a:solidFill>
                <a:latin typeface="Arial" panose="020B0604020202020204" pitchFamily="34" charset="0"/>
              </a:rPr>
              <a:t> </a:t>
            </a:r>
            <a:r>
              <a:rPr lang="en-US" altLang="en-US" sz="1800" i="1" dirty="0" err="1">
                <a:solidFill>
                  <a:srgbClr val="C00000"/>
                </a:solidFill>
                <a:latin typeface="Arial" panose="020B0604020202020204" pitchFamily="34" charset="0"/>
              </a:rPr>
              <a:t>en</a:t>
            </a:r>
            <a:r>
              <a:rPr lang="en-US" altLang="en-US" sz="1800" i="1" dirty="0">
                <a:solidFill>
                  <a:srgbClr val="C00000"/>
                </a:solidFill>
                <a:latin typeface="Arial" panose="020B0604020202020204" pitchFamily="34" charset="0"/>
              </a:rPr>
              <a:t> </a:t>
            </a:r>
            <a:r>
              <a:rPr lang="en-US" altLang="en-US" sz="1800" i="1" dirty="0" err="1">
                <a:solidFill>
                  <a:srgbClr val="C00000"/>
                </a:solidFill>
                <a:latin typeface="Arial" panose="020B0604020202020204" pitchFamily="34" charset="0"/>
              </a:rPr>
              <a:t>français</a:t>
            </a:r>
            <a:r>
              <a:rPr lang="en-US" altLang="en-US" sz="1800" i="1" dirty="0">
                <a:solidFill>
                  <a:srgbClr val="C00000"/>
                </a:solidFill>
                <a:latin typeface="Arial" panose="020B0604020202020204" pitchFamily="34" charset="0"/>
              </a:rPr>
              <a:t>.</a:t>
            </a:r>
            <a:endParaRPr lang="fr-FR" altLang="en-US" sz="1800" dirty="0">
              <a:latin typeface="Arial" panose="020B0604020202020204" pitchFamily="34" charset="0"/>
            </a:endParaRPr>
          </a:p>
        </p:txBody>
      </p:sp>
      <p:cxnSp>
        <p:nvCxnSpPr>
          <p:cNvPr id="11" name="Straight Arrow Connector 10"/>
          <p:cNvCxnSpPr/>
          <p:nvPr/>
        </p:nvCxnSpPr>
        <p:spPr>
          <a:xfrm flipH="1">
            <a:off x="5286849" y="4206353"/>
            <a:ext cx="990600" cy="131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997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3"/>
          <p:cNvSpPr>
            <a:spLocks noGrp="1"/>
          </p:cNvSpPr>
          <p:nvPr>
            <p:ph type="ctrTitle"/>
          </p:nvPr>
        </p:nvSpPr>
        <p:spPr>
          <a:xfrm>
            <a:off x="2763838" y="261939"/>
            <a:ext cx="6596062" cy="1068387"/>
          </a:xfrm>
        </p:spPr>
        <p:txBody>
          <a:bodyPr>
            <a:normAutofit fontScale="90000"/>
          </a:bodyPr>
          <a:lstStyle/>
          <a:p>
            <a:r>
              <a:rPr lang="en-US" altLang="en-US" i="1" dirty="0" err="1" smtClean="0">
                <a:solidFill>
                  <a:schemeClr val="tx2"/>
                </a:solidFill>
              </a:rPr>
              <a:t>Révision</a:t>
            </a:r>
            <a:r>
              <a:rPr lang="en-US" altLang="en-US" i="1" dirty="0" smtClean="0">
                <a:solidFill>
                  <a:schemeClr val="tx2"/>
                </a:solidFill>
              </a:rPr>
              <a:t> de </a:t>
            </a:r>
            <a:r>
              <a:rPr lang="en-US" altLang="en-US" i="1" dirty="0" err="1" smtClean="0">
                <a:solidFill>
                  <a:schemeClr val="tx2"/>
                </a:solidFill>
              </a:rPr>
              <a:t>l’imparfait</a:t>
            </a:r>
            <a:endParaRPr lang="en-US" altLang="en-US" dirty="0" smtClean="0">
              <a:solidFill>
                <a:srgbClr val="C00000"/>
              </a:solidFill>
            </a:endParaRPr>
          </a:p>
        </p:txBody>
      </p:sp>
      <p:sp>
        <p:nvSpPr>
          <p:cNvPr id="5" name="Subtitle 4"/>
          <p:cNvSpPr>
            <a:spLocks noGrp="1"/>
          </p:cNvSpPr>
          <p:nvPr>
            <p:ph type="subTitle" idx="1"/>
          </p:nvPr>
        </p:nvSpPr>
        <p:spPr>
          <a:xfrm>
            <a:off x="1696750" y="1474971"/>
            <a:ext cx="9161397" cy="4857928"/>
          </a:xfrm>
        </p:spPr>
        <p:txBody>
          <a:bodyPr/>
          <a:lstStyle/>
          <a:p>
            <a:pPr algn="l">
              <a:defRPr/>
            </a:pPr>
            <a:r>
              <a:rPr lang="en-US" sz="1800" b="1" dirty="0" err="1" smtClean="0"/>
              <a:t>J’</a:t>
            </a:r>
            <a:r>
              <a:rPr lang="en-US" sz="1800" b="1" dirty="0" err="1" smtClean="0">
                <a:solidFill>
                  <a:srgbClr val="00B050"/>
                </a:solidFill>
              </a:rPr>
              <a:t>étais</a:t>
            </a:r>
            <a:r>
              <a:rPr lang="en-US" sz="1800" b="1" dirty="0">
                <a:solidFill>
                  <a:srgbClr val="00B050"/>
                </a:solidFill>
              </a:rPr>
              <a:t>	</a:t>
            </a:r>
            <a:r>
              <a:rPr lang="en-US" sz="1800" b="1" dirty="0"/>
              <a:t>			</a:t>
            </a:r>
            <a:r>
              <a:rPr lang="en-US" sz="1800" b="1" dirty="0" smtClean="0"/>
              <a:t>Nous </a:t>
            </a:r>
            <a:r>
              <a:rPr lang="en-US" sz="1800" b="1" dirty="0" err="1" smtClean="0">
                <a:solidFill>
                  <a:srgbClr val="00B050"/>
                </a:solidFill>
              </a:rPr>
              <a:t>étions</a:t>
            </a:r>
            <a:endParaRPr lang="en-US" sz="1800" b="1" dirty="0">
              <a:solidFill>
                <a:srgbClr val="00B050"/>
              </a:solidFill>
            </a:endParaRPr>
          </a:p>
          <a:p>
            <a:pPr algn="l">
              <a:defRPr/>
            </a:pPr>
            <a:r>
              <a:rPr lang="en-US" sz="1800" b="1" dirty="0" err="1" smtClean="0"/>
              <a:t>Tu</a:t>
            </a:r>
            <a:r>
              <a:rPr lang="en-US" sz="1800" b="1" dirty="0" smtClean="0"/>
              <a:t> </a:t>
            </a:r>
            <a:r>
              <a:rPr lang="en-US" sz="1800" b="1" dirty="0" err="1" smtClean="0">
                <a:solidFill>
                  <a:srgbClr val="00B050"/>
                </a:solidFill>
              </a:rPr>
              <a:t>étais</a:t>
            </a:r>
            <a:r>
              <a:rPr lang="en-US" sz="1800" b="1" dirty="0"/>
              <a:t>				</a:t>
            </a:r>
            <a:r>
              <a:rPr lang="en-US" sz="1800" b="1" dirty="0" err="1" smtClean="0"/>
              <a:t>Vous</a:t>
            </a:r>
            <a:r>
              <a:rPr lang="en-US" sz="1800" b="1" dirty="0" smtClean="0"/>
              <a:t> </a:t>
            </a:r>
            <a:r>
              <a:rPr lang="en-US" sz="1800" b="1" dirty="0" err="1" smtClean="0">
                <a:solidFill>
                  <a:srgbClr val="00B050"/>
                </a:solidFill>
              </a:rPr>
              <a:t>étiez</a:t>
            </a:r>
            <a:endParaRPr lang="en-US" sz="1800" b="1" dirty="0">
              <a:solidFill>
                <a:srgbClr val="00B050"/>
              </a:solidFill>
            </a:endParaRPr>
          </a:p>
          <a:p>
            <a:pPr algn="l">
              <a:defRPr/>
            </a:pPr>
            <a:endParaRPr lang="en-US" sz="1800" b="1" dirty="0"/>
          </a:p>
          <a:p>
            <a:pPr algn="l">
              <a:defRPr/>
            </a:pPr>
            <a:r>
              <a:rPr lang="en-US" sz="1800" b="1" dirty="0"/>
              <a:t>Il				</a:t>
            </a:r>
            <a:r>
              <a:rPr lang="en-US" sz="1800" b="1" dirty="0" err="1"/>
              <a:t>Ils</a:t>
            </a:r>
            <a:endParaRPr lang="en-US" sz="1800" b="1" dirty="0"/>
          </a:p>
          <a:p>
            <a:pPr algn="l">
              <a:defRPr/>
            </a:pPr>
            <a:r>
              <a:rPr lang="en-US" sz="1800" b="1" dirty="0"/>
              <a:t>Elle	</a:t>
            </a:r>
            <a:r>
              <a:rPr lang="en-US" sz="1800" b="1" dirty="0" err="1" smtClean="0">
                <a:solidFill>
                  <a:srgbClr val="00B050"/>
                </a:solidFill>
              </a:rPr>
              <a:t>était</a:t>
            </a:r>
            <a:r>
              <a:rPr lang="en-US" sz="1800" b="1" dirty="0"/>
              <a:t>			</a:t>
            </a:r>
            <a:r>
              <a:rPr lang="en-US" sz="1800" b="1" dirty="0" err="1" smtClean="0"/>
              <a:t>Elles</a:t>
            </a:r>
            <a:r>
              <a:rPr lang="en-US" sz="1800" b="1" dirty="0" smtClean="0"/>
              <a:t>	  </a:t>
            </a:r>
            <a:r>
              <a:rPr lang="en-US" sz="1800" b="1" dirty="0" err="1" smtClean="0">
                <a:solidFill>
                  <a:srgbClr val="00B050"/>
                </a:solidFill>
              </a:rPr>
              <a:t>étaient</a:t>
            </a:r>
            <a:endParaRPr lang="en-US" sz="1800" b="1" dirty="0">
              <a:solidFill>
                <a:srgbClr val="00B050"/>
              </a:solidFill>
            </a:endParaRPr>
          </a:p>
          <a:p>
            <a:pPr algn="l">
              <a:defRPr/>
            </a:pPr>
            <a:r>
              <a:rPr lang="en-US" sz="1800" b="1" dirty="0" smtClean="0"/>
              <a:t>On</a:t>
            </a:r>
          </a:p>
          <a:p>
            <a:pPr algn="l">
              <a:defRPr/>
            </a:pPr>
            <a:endParaRPr lang="en-US" sz="1800" b="1" dirty="0"/>
          </a:p>
          <a:p>
            <a:pPr algn="l">
              <a:defRPr/>
            </a:pPr>
            <a:r>
              <a:rPr lang="en-US" sz="1800" b="1" dirty="0" err="1" smtClean="0"/>
              <a:t>Traductions</a:t>
            </a:r>
            <a:endParaRPr lang="en-US" sz="1800" b="1" dirty="0" smtClean="0"/>
          </a:p>
          <a:p>
            <a:pPr algn="l">
              <a:defRPr/>
            </a:pPr>
            <a:r>
              <a:rPr lang="en-US" sz="2000" dirty="0" smtClean="0"/>
              <a:t>When </a:t>
            </a:r>
            <a:r>
              <a:rPr lang="en-US" sz="2000" dirty="0" smtClean="0"/>
              <a:t>I was 8 years-old, I played baseball</a:t>
            </a:r>
            <a:r>
              <a:rPr lang="en-US" sz="2000" dirty="0" smtClean="0"/>
              <a:t>.  </a:t>
            </a:r>
            <a:r>
              <a:rPr lang="en-US" sz="2000" dirty="0" err="1" smtClean="0"/>
              <a:t>Quand</a:t>
            </a:r>
            <a:r>
              <a:rPr lang="en-US" sz="2000" dirty="0" smtClean="0"/>
              <a:t> </a:t>
            </a:r>
            <a:r>
              <a:rPr lang="en-US" sz="2000" dirty="0" err="1" smtClean="0"/>
              <a:t>j’</a:t>
            </a:r>
            <a:r>
              <a:rPr lang="en-US" sz="2000" b="1" dirty="0" err="1" smtClean="0">
                <a:solidFill>
                  <a:srgbClr val="00B050"/>
                </a:solidFill>
              </a:rPr>
              <a:t>avais</a:t>
            </a:r>
            <a:r>
              <a:rPr lang="en-US" sz="2000" dirty="0" smtClean="0"/>
              <a:t> 8 </a:t>
            </a:r>
            <a:r>
              <a:rPr lang="en-US" sz="2000" dirty="0" err="1" smtClean="0"/>
              <a:t>ans</a:t>
            </a:r>
            <a:r>
              <a:rPr lang="en-US" sz="2000" dirty="0" smtClean="0"/>
              <a:t>, je</a:t>
            </a:r>
            <a:r>
              <a:rPr lang="en-US" sz="2000" b="1" dirty="0" smtClean="0">
                <a:solidFill>
                  <a:srgbClr val="00B050"/>
                </a:solidFill>
              </a:rPr>
              <a:t> </a:t>
            </a:r>
            <a:r>
              <a:rPr lang="en-US" sz="2000" b="1" dirty="0" err="1" smtClean="0">
                <a:solidFill>
                  <a:srgbClr val="00B050"/>
                </a:solidFill>
              </a:rPr>
              <a:t>jouais</a:t>
            </a:r>
            <a:r>
              <a:rPr lang="en-US" sz="2000" b="1" dirty="0" smtClean="0">
                <a:solidFill>
                  <a:srgbClr val="00B050"/>
                </a:solidFill>
              </a:rPr>
              <a:t> </a:t>
            </a:r>
            <a:r>
              <a:rPr lang="en-US" sz="2000" dirty="0" smtClean="0"/>
              <a:t>au baseball.</a:t>
            </a:r>
            <a:endParaRPr lang="en-US" sz="2000" dirty="0" smtClean="0"/>
          </a:p>
          <a:p>
            <a:pPr algn="l">
              <a:defRPr/>
            </a:pPr>
            <a:r>
              <a:rPr lang="en-US" sz="2000" dirty="0" smtClean="0"/>
              <a:t>Yesterday, the weather was beautiful</a:t>
            </a:r>
            <a:r>
              <a:rPr lang="en-US" sz="2000" dirty="0" smtClean="0"/>
              <a:t>.  </a:t>
            </a:r>
            <a:r>
              <a:rPr lang="en-US" sz="2000" dirty="0" err="1" smtClean="0"/>
              <a:t>Hier</a:t>
            </a:r>
            <a:r>
              <a:rPr lang="en-US" sz="2000" dirty="0" smtClean="0"/>
              <a:t>, </a:t>
            </a:r>
            <a:r>
              <a:rPr lang="en-US" sz="2000" dirty="0" err="1" smtClean="0"/>
              <a:t>il</a:t>
            </a:r>
            <a:r>
              <a:rPr lang="en-US" sz="2000" dirty="0" smtClean="0"/>
              <a:t> </a:t>
            </a:r>
            <a:r>
              <a:rPr lang="en-US" sz="2000" b="1" dirty="0" err="1" smtClean="0">
                <a:solidFill>
                  <a:srgbClr val="00B050"/>
                </a:solidFill>
              </a:rPr>
              <a:t>faisait</a:t>
            </a:r>
            <a:r>
              <a:rPr lang="en-US" sz="2000" dirty="0" smtClean="0"/>
              <a:t> beau.</a:t>
            </a:r>
            <a:endParaRPr lang="en-US" sz="2000" dirty="0"/>
          </a:p>
        </p:txBody>
      </p:sp>
      <p:sp>
        <p:nvSpPr>
          <p:cNvPr id="2" name="Right Brace 1"/>
          <p:cNvSpPr/>
          <p:nvPr/>
        </p:nvSpPr>
        <p:spPr>
          <a:xfrm>
            <a:off x="2254156" y="2679726"/>
            <a:ext cx="228600" cy="9525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6" name="Right Brace 5"/>
          <p:cNvSpPr/>
          <p:nvPr/>
        </p:nvSpPr>
        <p:spPr>
          <a:xfrm>
            <a:off x="5925450" y="2679726"/>
            <a:ext cx="381000" cy="60483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98311" name="TextBox 7"/>
          <p:cNvSpPr txBox="1">
            <a:spLocks noChangeArrowheads="1"/>
          </p:cNvSpPr>
          <p:nvPr/>
        </p:nvSpPr>
        <p:spPr bwMode="auto">
          <a:xfrm>
            <a:off x="7778703" y="3838053"/>
            <a:ext cx="2325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i="1" dirty="0" err="1">
                <a:solidFill>
                  <a:srgbClr val="C00000"/>
                </a:solidFill>
                <a:latin typeface="Arial" panose="020B0604020202020204" pitchFamily="34" charset="0"/>
              </a:rPr>
              <a:t>Écrivez</a:t>
            </a:r>
            <a:r>
              <a:rPr lang="en-US" altLang="en-US" sz="1800" i="1" dirty="0">
                <a:solidFill>
                  <a:srgbClr val="C00000"/>
                </a:solidFill>
                <a:latin typeface="Arial" panose="020B0604020202020204" pitchFamily="34" charset="0"/>
              </a:rPr>
              <a:t> </a:t>
            </a:r>
            <a:r>
              <a:rPr lang="en-US" altLang="en-US" sz="1800" i="1" dirty="0" err="1">
                <a:solidFill>
                  <a:srgbClr val="C00000"/>
                </a:solidFill>
                <a:latin typeface="Arial" panose="020B0604020202020204" pitchFamily="34" charset="0"/>
              </a:rPr>
              <a:t>en</a:t>
            </a:r>
            <a:r>
              <a:rPr lang="en-US" altLang="en-US" sz="1800" i="1" dirty="0">
                <a:solidFill>
                  <a:srgbClr val="C00000"/>
                </a:solidFill>
                <a:latin typeface="Arial" panose="020B0604020202020204" pitchFamily="34" charset="0"/>
              </a:rPr>
              <a:t> </a:t>
            </a:r>
            <a:r>
              <a:rPr lang="en-US" altLang="en-US" sz="1800" i="1" dirty="0" err="1">
                <a:solidFill>
                  <a:srgbClr val="C00000"/>
                </a:solidFill>
                <a:latin typeface="Arial" panose="020B0604020202020204" pitchFamily="34" charset="0"/>
              </a:rPr>
              <a:t>français</a:t>
            </a:r>
            <a:r>
              <a:rPr lang="en-US" altLang="en-US" sz="1800" i="1" dirty="0">
                <a:solidFill>
                  <a:srgbClr val="C00000"/>
                </a:solidFill>
                <a:latin typeface="Arial" panose="020B0604020202020204" pitchFamily="34" charset="0"/>
              </a:rPr>
              <a:t>.</a:t>
            </a:r>
            <a:endParaRPr lang="fr-FR" altLang="en-US" sz="1800" dirty="0">
              <a:latin typeface="Arial" panose="020B0604020202020204" pitchFamily="34" charset="0"/>
            </a:endParaRPr>
          </a:p>
        </p:txBody>
      </p:sp>
      <p:cxnSp>
        <p:nvCxnSpPr>
          <p:cNvPr id="11" name="Straight Arrow Connector 10"/>
          <p:cNvCxnSpPr/>
          <p:nvPr/>
        </p:nvCxnSpPr>
        <p:spPr>
          <a:xfrm flipH="1">
            <a:off x="6788103" y="4088723"/>
            <a:ext cx="990600" cy="131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392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3361" y="334851"/>
            <a:ext cx="7772400" cy="759854"/>
          </a:xfrm>
        </p:spPr>
        <p:txBody>
          <a:bodyPr>
            <a:normAutofit fontScale="90000"/>
          </a:bodyPr>
          <a:lstStyle/>
          <a:p>
            <a:r>
              <a:rPr lang="fr-FR" dirty="0" smtClean="0"/>
              <a:t>Petites Conversations</a:t>
            </a:r>
            <a:endParaRPr lang="fr-FR" dirty="0"/>
          </a:p>
        </p:txBody>
      </p:sp>
      <p:sp>
        <p:nvSpPr>
          <p:cNvPr id="3" name="Subtitle 2"/>
          <p:cNvSpPr>
            <a:spLocks noGrp="1"/>
          </p:cNvSpPr>
          <p:nvPr>
            <p:ph type="subTitle" idx="1"/>
          </p:nvPr>
        </p:nvSpPr>
        <p:spPr>
          <a:xfrm>
            <a:off x="805218" y="1310186"/>
            <a:ext cx="10713492" cy="4961826"/>
          </a:xfrm>
        </p:spPr>
        <p:txBody>
          <a:bodyPr>
            <a:normAutofit/>
          </a:bodyPr>
          <a:lstStyle/>
          <a:p>
            <a:pPr algn="l">
              <a:lnSpc>
                <a:spcPct val="150000"/>
              </a:lnSpc>
            </a:pPr>
            <a:r>
              <a:rPr lang="fr-FR" sz="3200" b="1" smtClean="0"/>
              <a:t>	Parle </a:t>
            </a:r>
            <a:r>
              <a:rPr lang="fr-FR" sz="3200" b="1" dirty="0" smtClean="0"/>
              <a:t>d’un évènement spécial pendant ton enfance…</a:t>
            </a:r>
          </a:p>
          <a:p>
            <a:pPr algn="l">
              <a:lnSpc>
                <a:spcPct val="150000"/>
              </a:lnSpc>
            </a:pPr>
            <a:r>
              <a:rPr lang="fr-FR" sz="3200" dirty="0" smtClean="0">
                <a:solidFill>
                  <a:schemeClr val="tx1"/>
                </a:solidFill>
              </a:rPr>
              <a:t>Quand j’____________ (avoir) 8 ans, ma famille ______________ (aller) en Floride.  </a:t>
            </a:r>
            <a:r>
              <a:rPr lang="fr-FR" sz="3200" dirty="0" smtClean="0"/>
              <a:t>Nous y _______________ (rester) pendant une semaine et i</a:t>
            </a:r>
            <a:r>
              <a:rPr lang="fr-FR" sz="3200" dirty="0" smtClean="0">
                <a:solidFill>
                  <a:schemeClr val="tx1"/>
                </a:solidFill>
              </a:rPr>
              <a:t>l ____________ (faire) très beau tous les jours.  Je ____________ (nager) dans l’océan où il y _____________ (avoir) beaucoup de petits poissons.</a:t>
            </a:r>
          </a:p>
        </p:txBody>
      </p:sp>
    </p:spTree>
    <p:extLst>
      <p:ext uri="{BB962C8B-B14F-4D97-AF65-F5344CB8AC3E}">
        <p14:creationId xmlns:p14="http://schemas.microsoft.com/office/powerpoint/2010/main" val="29433301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2470" y="141668"/>
            <a:ext cx="9505682" cy="990600"/>
          </a:xfrm>
        </p:spPr>
        <p:txBody>
          <a:bodyPr>
            <a:normAutofit fontScale="90000"/>
          </a:bodyPr>
          <a:lstStyle/>
          <a:p>
            <a:r>
              <a:rPr lang="en-US" dirty="0" smtClean="0"/>
              <a:t>Le passé </a:t>
            </a:r>
            <a:r>
              <a:rPr lang="en-US" dirty="0" err="1" smtClean="0"/>
              <a:t>composé</a:t>
            </a:r>
            <a:r>
              <a:rPr lang="en-US" dirty="0" smtClean="0"/>
              <a:t> &amp; </a:t>
            </a:r>
            <a:r>
              <a:rPr lang="en-US" dirty="0" err="1" smtClean="0"/>
              <a:t>L’imparfait</a:t>
            </a:r>
            <a:endParaRPr lang="en-US" dirty="0"/>
          </a:p>
        </p:txBody>
      </p:sp>
      <p:sp>
        <p:nvSpPr>
          <p:cNvPr id="5" name="Subtitle 2"/>
          <p:cNvSpPr>
            <a:spLocks noGrp="1"/>
          </p:cNvSpPr>
          <p:nvPr/>
        </p:nvSpPr>
        <p:spPr>
          <a:xfrm>
            <a:off x="103031" y="1132268"/>
            <a:ext cx="11938715" cy="5600700"/>
          </a:xfrm>
          <a:prstGeom prst="rect">
            <a:avLst/>
          </a:prstGeom>
        </p:spPr>
        <p:txBody>
          <a:bodyPr vert="horz" wrap="square" lIns="91440" tIns="45720" rIns="91440" bIns="45720" rtlCol="0">
            <a:noAutofit/>
          </a:bodyPr>
          <a:lstStyle/>
          <a:p>
            <a:pPr marL="0" marR="0">
              <a:lnSpc>
                <a:spcPct val="90000"/>
              </a:lnSpc>
              <a:spcBef>
                <a:spcPts val="600"/>
              </a:spcBef>
              <a:spcAft>
                <a:spcPts val="0"/>
              </a:spcAft>
            </a:pPr>
            <a:r>
              <a:rPr lang="en-US" sz="2000" b="1" kern="1200" dirty="0">
                <a:solidFill>
                  <a:srgbClr val="FF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Passé </a:t>
            </a:r>
            <a:r>
              <a:rPr lang="en-US" sz="2000" b="1" kern="1200" dirty="0" err="1">
                <a:solidFill>
                  <a:srgbClr val="FF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Composé</a:t>
            </a:r>
            <a:r>
              <a:rPr lang="en-US" sz="2000" b="1" kern="1200" dirty="0">
                <a:solidFill>
                  <a:srgbClr val="FF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 well-defined actions, completed at a specific point in time.  These actions move the story forward in the past.  They can answer the question </a:t>
            </a:r>
            <a:r>
              <a:rPr lang="en-US" sz="20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happen</a:t>
            </a:r>
            <a:r>
              <a:rPr lang="en-US" sz="2000" b="1" i="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ed</a:t>
            </a:r>
            <a:r>
              <a:rPr lang="en-US" sz="20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i="1"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Hier</a:t>
            </a:r>
            <a:r>
              <a:rPr lang="en-US"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Pauline </a:t>
            </a:r>
            <a:r>
              <a:rPr lang="en-US" sz="2000" b="1" i="1" u="sng"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s’est</a:t>
            </a:r>
            <a:r>
              <a:rPr lang="en-US" sz="2000" b="1" i="1" u="sng"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i="1" u="sng"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réveillée</a:t>
            </a:r>
            <a:r>
              <a:rPr lang="en-US"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i="1"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tard</a:t>
            </a:r>
            <a:r>
              <a:rPr lang="en-US"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Elle </a:t>
            </a:r>
            <a:r>
              <a:rPr lang="fr-FR" sz="2000" b="1" i="1" u="sng"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 téléphoné</a:t>
            </a: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à son amie.</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Elle </a:t>
            </a:r>
            <a:r>
              <a:rPr lang="fr-FR" sz="2000" b="1" i="1" u="sng"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est arrivée</a:t>
            </a: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à l’école à 8h15.</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800" i="1" dirty="0">
                <a:effectLst/>
                <a:latin typeface="Times New Roman" panose="02020603050405020304" pitchFamily="18" charset="0"/>
                <a:ea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kern="1200" dirty="0" err="1">
                <a:solidFill>
                  <a:srgbClr val="00B05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Imparfait</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used to describe conditions and circumstances that form the background of other past actions. They do not necessarily advance the story in the past.  Instead, these actions embellish and make the story more interesting.  In the case of past progressive or ongoing past actions, they might answer the questions </a:t>
            </a:r>
            <a:r>
              <a:rPr lang="en-US" sz="20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was happening</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Date, time &amp; </a:t>
            </a:r>
            <a:r>
              <a:rPr lang="fr-FR" sz="20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Weather</a:t>
            </a:r>
            <a:r>
              <a:rPr lang="fr-F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Il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était </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deux heures.  </a:t>
            </a:r>
            <a:r>
              <a:rPr lang="en-US"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Il </a:t>
            </a:r>
            <a:r>
              <a:rPr lang="en-US" sz="2000" b="1" i="1" u="sng" kern="1200" dirty="0" err="1">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faisait</a:t>
            </a:r>
            <a:r>
              <a:rPr lang="en-US"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i="1" kern="1200" dirty="0" err="1">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froid</a:t>
            </a:r>
            <a:r>
              <a:rPr lang="en-US"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Outward appearance; </a:t>
            </a:r>
            <a:r>
              <a:rPr lang="en-US" sz="20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age, </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physical, mental or emotional state; other description</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Elle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était</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fatiguée et un peu triste.  Elle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portait</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un jean, une chemise rose et des sandales</a:t>
            </a:r>
            <a:r>
              <a:rPr lang="fr-FR" sz="2000" b="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Elle </a:t>
            </a:r>
            <a:r>
              <a:rPr lang="fr-FR" sz="2000" b="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avait</a:t>
            </a:r>
            <a:r>
              <a:rPr lang="fr-FR" sz="2000" b="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très faim et soif.</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Other actions in progress (past progressive or ongoing past action).</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Pauline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allait</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à l’école en voiture avec sa </a:t>
            </a:r>
            <a:r>
              <a:rPr lang="fr-FR" sz="2000" b="1" i="1" kern="1200" dirty="0" smtClean="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mère.  Elle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faisait </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ses devoirs dans la voiture.</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61614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809" y="14619"/>
            <a:ext cx="9144000" cy="1047631"/>
          </a:xfrm>
        </p:spPr>
        <p:txBody>
          <a:bodyPr/>
          <a:lstStyle/>
          <a:p>
            <a:r>
              <a:rPr lang="fr-FR" dirty="0" smtClean="0"/>
              <a:t>Passé Composé</a:t>
            </a:r>
            <a:endParaRPr lang="fr-FR" dirty="0"/>
          </a:p>
        </p:txBody>
      </p:sp>
      <p:sp>
        <p:nvSpPr>
          <p:cNvPr id="3" name="Subtitle 2"/>
          <p:cNvSpPr>
            <a:spLocks noGrp="1"/>
          </p:cNvSpPr>
          <p:nvPr>
            <p:ph type="subTitle" idx="1"/>
          </p:nvPr>
        </p:nvSpPr>
        <p:spPr>
          <a:xfrm>
            <a:off x="1091822" y="1624082"/>
            <a:ext cx="4708476" cy="2347415"/>
          </a:xfrm>
          <a:ln>
            <a:solidFill>
              <a:schemeClr val="accent1"/>
            </a:solidFill>
          </a:ln>
        </p:spPr>
        <p:txBody>
          <a:bodyPr>
            <a:normAutofit fontScale="92500" lnSpcReduction="10000"/>
          </a:bodyPr>
          <a:lstStyle/>
          <a:p>
            <a:r>
              <a:rPr lang="fr-FR" dirty="0">
                <a:solidFill>
                  <a:srgbClr val="FF0000"/>
                </a:solidFill>
              </a:rPr>
              <a:t>m</a:t>
            </a:r>
            <a:r>
              <a:rPr lang="fr-FR" dirty="0" smtClean="0">
                <a:solidFill>
                  <a:srgbClr val="FF0000"/>
                </a:solidFill>
              </a:rPr>
              <a:t>anger</a:t>
            </a:r>
          </a:p>
          <a:p>
            <a:pPr algn="l"/>
            <a:r>
              <a:rPr lang="fr-FR" dirty="0" smtClean="0"/>
              <a:t>Je		nous</a:t>
            </a:r>
          </a:p>
          <a:p>
            <a:pPr algn="l"/>
            <a:r>
              <a:rPr lang="fr-FR" dirty="0" smtClean="0"/>
              <a:t>Tu		vous</a:t>
            </a:r>
          </a:p>
          <a:p>
            <a:pPr algn="l"/>
            <a:r>
              <a:rPr lang="fr-FR" dirty="0" smtClean="0"/>
              <a:t>Il		ils</a:t>
            </a:r>
          </a:p>
          <a:p>
            <a:pPr algn="l"/>
            <a:r>
              <a:rPr lang="fr-FR" dirty="0" smtClean="0"/>
              <a:t>Elle		elles</a:t>
            </a:r>
          </a:p>
          <a:p>
            <a:pPr algn="l"/>
            <a:r>
              <a:rPr lang="fr-FR" dirty="0" smtClean="0"/>
              <a:t>On</a:t>
            </a:r>
            <a:endParaRPr lang="fr-FR" dirty="0"/>
          </a:p>
        </p:txBody>
      </p:sp>
      <p:sp>
        <p:nvSpPr>
          <p:cNvPr id="4" name="Subtitle 2"/>
          <p:cNvSpPr txBox="1">
            <a:spLocks/>
          </p:cNvSpPr>
          <p:nvPr/>
        </p:nvSpPr>
        <p:spPr>
          <a:xfrm>
            <a:off x="6193809" y="1624083"/>
            <a:ext cx="4708476" cy="2347415"/>
          </a:xfrm>
          <a:prstGeom prst="rect">
            <a:avLst/>
          </a:prstGeom>
          <a:ln>
            <a:solidFill>
              <a:schemeClr val="accent1"/>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dirty="0" smtClean="0">
                <a:solidFill>
                  <a:srgbClr val="FF0000"/>
                </a:solidFill>
              </a:rPr>
              <a:t>aller</a:t>
            </a:r>
          </a:p>
          <a:p>
            <a:pPr algn="l"/>
            <a:r>
              <a:rPr lang="fr-FR" dirty="0" smtClean="0"/>
              <a:t>Je		nous</a:t>
            </a:r>
          </a:p>
          <a:p>
            <a:pPr algn="l"/>
            <a:r>
              <a:rPr lang="fr-FR" dirty="0" smtClean="0"/>
              <a:t>Tu		vous</a:t>
            </a:r>
          </a:p>
          <a:p>
            <a:pPr algn="l"/>
            <a:r>
              <a:rPr lang="fr-FR" dirty="0" smtClean="0"/>
              <a:t>Il		ils</a:t>
            </a:r>
          </a:p>
          <a:p>
            <a:pPr algn="l"/>
            <a:r>
              <a:rPr lang="fr-FR" dirty="0" smtClean="0"/>
              <a:t>Elle		elles</a:t>
            </a:r>
          </a:p>
          <a:p>
            <a:pPr algn="l"/>
            <a:r>
              <a:rPr lang="fr-FR" dirty="0" smtClean="0"/>
              <a:t>On</a:t>
            </a:r>
            <a:endParaRPr lang="fr-FR" dirty="0"/>
          </a:p>
        </p:txBody>
      </p:sp>
      <p:sp>
        <p:nvSpPr>
          <p:cNvPr id="5" name="Subtitle 2"/>
          <p:cNvSpPr txBox="1">
            <a:spLocks/>
          </p:cNvSpPr>
          <p:nvPr/>
        </p:nvSpPr>
        <p:spPr>
          <a:xfrm>
            <a:off x="2927445" y="4110250"/>
            <a:ext cx="6532728" cy="2347415"/>
          </a:xfrm>
          <a:prstGeom prst="rect">
            <a:avLst/>
          </a:prstGeom>
          <a:ln>
            <a:solidFill>
              <a:schemeClr val="accent1"/>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dirty="0" smtClean="0">
                <a:solidFill>
                  <a:srgbClr val="FF0000"/>
                </a:solidFill>
              </a:rPr>
              <a:t>se brosser</a:t>
            </a:r>
          </a:p>
          <a:p>
            <a:pPr algn="l"/>
            <a:r>
              <a:rPr lang="fr-FR" dirty="0" smtClean="0"/>
              <a:t>Je			nous</a:t>
            </a:r>
          </a:p>
          <a:p>
            <a:pPr algn="l"/>
            <a:r>
              <a:rPr lang="fr-FR" dirty="0" smtClean="0"/>
              <a:t>Tu			vous</a:t>
            </a:r>
          </a:p>
          <a:p>
            <a:pPr algn="l"/>
            <a:r>
              <a:rPr lang="fr-FR" dirty="0" smtClean="0"/>
              <a:t>Il			ils</a:t>
            </a:r>
          </a:p>
          <a:p>
            <a:pPr algn="l"/>
            <a:r>
              <a:rPr lang="fr-FR" dirty="0" smtClean="0"/>
              <a:t>Elle			elles</a:t>
            </a:r>
          </a:p>
          <a:p>
            <a:pPr algn="l"/>
            <a:r>
              <a:rPr lang="fr-FR" dirty="0" smtClean="0"/>
              <a:t>On</a:t>
            </a:r>
            <a:endParaRPr lang="fr-FR" dirty="0"/>
          </a:p>
        </p:txBody>
      </p:sp>
    </p:spTree>
    <p:extLst>
      <p:ext uri="{BB962C8B-B14F-4D97-AF65-F5344CB8AC3E}">
        <p14:creationId xmlns:p14="http://schemas.microsoft.com/office/powerpoint/2010/main" val="1698573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809" y="14619"/>
            <a:ext cx="9144000" cy="1047631"/>
          </a:xfrm>
        </p:spPr>
        <p:txBody>
          <a:bodyPr/>
          <a:lstStyle/>
          <a:p>
            <a:r>
              <a:rPr lang="fr-FR" dirty="0" smtClean="0"/>
              <a:t>Passé Composé</a:t>
            </a:r>
            <a:endParaRPr lang="fr-FR" dirty="0"/>
          </a:p>
        </p:txBody>
      </p:sp>
      <p:sp>
        <p:nvSpPr>
          <p:cNvPr id="3" name="Subtitle 2"/>
          <p:cNvSpPr>
            <a:spLocks noGrp="1"/>
          </p:cNvSpPr>
          <p:nvPr>
            <p:ph type="subTitle" idx="1"/>
          </p:nvPr>
        </p:nvSpPr>
        <p:spPr>
          <a:xfrm>
            <a:off x="1091822" y="1624082"/>
            <a:ext cx="4708476" cy="2347415"/>
          </a:xfrm>
          <a:ln>
            <a:solidFill>
              <a:schemeClr val="accent1"/>
            </a:solidFill>
          </a:ln>
        </p:spPr>
        <p:txBody>
          <a:bodyPr>
            <a:normAutofit fontScale="92500" lnSpcReduction="10000"/>
          </a:bodyPr>
          <a:lstStyle/>
          <a:p>
            <a:r>
              <a:rPr lang="fr-FR" dirty="0">
                <a:solidFill>
                  <a:srgbClr val="FF0000"/>
                </a:solidFill>
              </a:rPr>
              <a:t>m</a:t>
            </a:r>
            <a:r>
              <a:rPr lang="fr-FR" dirty="0" smtClean="0">
                <a:solidFill>
                  <a:srgbClr val="FF0000"/>
                </a:solidFill>
              </a:rPr>
              <a:t>anger</a:t>
            </a:r>
          </a:p>
          <a:p>
            <a:pPr algn="l"/>
            <a:r>
              <a:rPr lang="fr-FR" dirty="0" smtClean="0"/>
              <a:t>J’ai mangé	nous avons </a:t>
            </a:r>
            <a:r>
              <a:rPr lang="fr-FR" dirty="0"/>
              <a:t>mangé</a:t>
            </a:r>
            <a:endParaRPr lang="fr-FR" dirty="0" smtClean="0"/>
          </a:p>
          <a:p>
            <a:pPr algn="l"/>
            <a:r>
              <a:rPr lang="fr-FR" dirty="0" smtClean="0"/>
              <a:t>Tu as mangé 	vous avez </a:t>
            </a:r>
            <a:r>
              <a:rPr lang="fr-FR" dirty="0"/>
              <a:t>mangé</a:t>
            </a:r>
            <a:endParaRPr lang="fr-FR" dirty="0" smtClean="0"/>
          </a:p>
          <a:p>
            <a:pPr algn="l"/>
            <a:r>
              <a:rPr lang="fr-FR" dirty="0" smtClean="0"/>
              <a:t>Il a </a:t>
            </a:r>
            <a:r>
              <a:rPr lang="fr-FR" dirty="0"/>
              <a:t>mangé </a:t>
            </a:r>
            <a:r>
              <a:rPr lang="fr-FR" dirty="0" smtClean="0"/>
              <a:t>	ils ont </a:t>
            </a:r>
            <a:r>
              <a:rPr lang="fr-FR" dirty="0"/>
              <a:t>mangé</a:t>
            </a:r>
            <a:endParaRPr lang="fr-FR" dirty="0" smtClean="0"/>
          </a:p>
          <a:p>
            <a:pPr algn="l"/>
            <a:r>
              <a:rPr lang="fr-FR" dirty="0" smtClean="0"/>
              <a:t>Elle a </a:t>
            </a:r>
            <a:r>
              <a:rPr lang="fr-FR" dirty="0"/>
              <a:t>mangé </a:t>
            </a:r>
            <a:r>
              <a:rPr lang="fr-FR" dirty="0" smtClean="0"/>
              <a:t>	elles ont </a:t>
            </a:r>
            <a:r>
              <a:rPr lang="fr-FR" dirty="0"/>
              <a:t>mangé</a:t>
            </a:r>
            <a:endParaRPr lang="fr-FR" dirty="0" smtClean="0"/>
          </a:p>
          <a:p>
            <a:pPr algn="l"/>
            <a:r>
              <a:rPr lang="fr-FR" dirty="0" smtClean="0"/>
              <a:t>On a </a:t>
            </a:r>
            <a:r>
              <a:rPr lang="fr-FR" dirty="0"/>
              <a:t>mangé</a:t>
            </a:r>
          </a:p>
        </p:txBody>
      </p:sp>
      <p:sp>
        <p:nvSpPr>
          <p:cNvPr id="4" name="Subtitle 2"/>
          <p:cNvSpPr txBox="1">
            <a:spLocks/>
          </p:cNvSpPr>
          <p:nvPr/>
        </p:nvSpPr>
        <p:spPr>
          <a:xfrm>
            <a:off x="6193809" y="1624083"/>
            <a:ext cx="4708476" cy="2347415"/>
          </a:xfrm>
          <a:prstGeom prst="rect">
            <a:avLst/>
          </a:prstGeom>
          <a:ln>
            <a:solidFill>
              <a:schemeClr val="accent1"/>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dirty="0" smtClean="0">
                <a:solidFill>
                  <a:srgbClr val="FF0000"/>
                </a:solidFill>
              </a:rPr>
              <a:t>aller</a:t>
            </a:r>
          </a:p>
          <a:p>
            <a:pPr algn="l"/>
            <a:r>
              <a:rPr lang="fr-FR" dirty="0" smtClean="0"/>
              <a:t>Je suis allé(e)	nous sommes allé(e)s</a:t>
            </a:r>
          </a:p>
          <a:p>
            <a:pPr algn="l"/>
            <a:r>
              <a:rPr lang="fr-FR" dirty="0" smtClean="0"/>
              <a:t>Tu es </a:t>
            </a:r>
            <a:r>
              <a:rPr lang="fr-FR" dirty="0"/>
              <a:t>allé(e) </a:t>
            </a:r>
            <a:r>
              <a:rPr lang="fr-FR" dirty="0" smtClean="0"/>
              <a:t>	vous êtes allé(e)(s)</a:t>
            </a:r>
          </a:p>
          <a:p>
            <a:pPr algn="l"/>
            <a:r>
              <a:rPr lang="fr-FR" dirty="0" smtClean="0"/>
              <a:t>Il est allé	ils sont allés</a:t>
            </a:r>
          </a:p>
          <a:p>
            <a:pPr algn="l"/>
            <a:r>
              <a:rPr lang="fr-FR" dirty="0" smtClean="0"/>
              <a:t>Elle est allée	elles sont allées</a:t>
            </a:r>
          </a:p>
          <a:p>
            <a:pPr algn="l"/>
            <a:r>
              <a:rPr lang="fr-FR" dirty="0" smtClean="0"/>
              <a:t>On est allé</a:t>
            </a:r>
            <a:endParaRPr lang="fr-FR" dirty="0"/>
          </a:p>
        </p:txBody>
      </p:sp>
      <p:sp>
        <p:nvSpPr>
          <p:cNvPr id="5" name="Subtitle 2"/>
          <p:cNvSpPr txBox="1">
            <a:spLocks/>
          </p:cNvSpPr>
          <p:nvPr/>
        </p:nvSpPr>
        <p:spPr>
          <a:xfrm>
            <a:off x="2866030" y="4069306"/>
            <a:ext cx="6655558" cy="2347415"/>
          </a:xfrm>
          <a:prstGeom prst="rect">
            <a:avLst/>
          </a:prstGeom>
          <a:ln>
            <a:solidFill>
              <a:schemeClr val="accent1"/>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dirty="0" smtClean="0">
                <a:solidFill>
                  <a:srgbClr val="FF0000"/>
                </a:solidFill>
              </a:rPr>
              <a:t>se brosser</a:t>
            </a:r>
          </a:p>
          <a:p>
            <a:pPr algn="l"/>
            <a:r>
              <a:rPr lang="fr-FR" dirty="0" smtClean="0"/>
              <a:t>Je me suis brossé(e)	nous nous sommes brossé(e)s</a:t>
            </a:r>
          </a:p>
          <a:p>
            <a:pPr algn="l"/>
            <a:r>
              <a:rPr lang="fr-FR" dirty="0" smtClean="0"/>
              <a:t>Tu t’es </a:t>
            </a:r>
            <a:r>
              <a:rPr lang="fr-FR" dirty="0"/>
              <a:t>brossé(e) </a:t>
            </a:r>
            <a:r>
              <a:rPr lang="fr-FR" dirty="0" smtClean="0"/>
              <a:t>	vous vous êtes </a:t>
            </a:r>
            <a:r>
              <a:rPr lang="fr-FR" dirty="0"/>
              <a:t>brossé(e</a:t>
            </a:r>
            <a:r>
              <a:rPr lang="fr-FR" dirty="0" smtClean="0"/>
              <a:t>)(s)</a:t>
            </a:r>
          </a:p>
          <a:p>
            <a:pPr algn="l"/>
            <a:r>
              <a:rPr lang="fr-FR" dirty="0" smtClean="0"/>
              <a:t>Il s’est brossé	 	ils se sont brossés</a:t>
            </a:r>
          </a:p>
          <a:p>
            <a:pPr algn="l"/>
            <a:r>
              <a:rPr lang="fr-FR" dirty="0" smtClean="0"/>
              <a:t>Elle s’est brossée	elles se sont brossées</a:t>
            </a:r>
          </a:p>
          <a:p>
            <a:pPr algn="l"/>
            <a:r>
              <a:rPr lang="fr-FR" dirty="0" smtClean="0"/>
              <a:t>On s’est brossé</a:t>
            </a:r>
            <a:endParaRPr lang="fr-FR" dirty="0"/>
          </a:p>
        </p:txBody>
      </p:sp>
    </p:spTree>
    <p:extLst>
      <p:ext uri="{BB962C8B-B14F-4D97-AF65-F5344CB8AC3E}">
        <p14:creationId xmlns:p14="http://schemas.microsoft.com/office/powerpoint/2010/main" val="30524186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6840" y="253683"/>
            <a:ext cx="9144000" cy="843597"/>
          </a:xfrm>
        </p:spPr>
        <p:txBody>
          <a:bodyPr>
            <a:normAutofit fontScale="90000"/>
          </a:bodyPr>
          <a:lstStyle/>
          <a:p>
            <a:r>
              <a:rPr lang="fr-FR" dirty="0" smtClean="0"/>
              <a:t>Partie I</a:t>
            </a:r>
            <a:endParaRPr lang="fr-FR" dirty="0"/>
          </a:p>
        </p:txBody>
      </p:sp>
      <p:sp>
        <p:nvSpPr>
          <p:cNvPr id="3" name="Subtitle 2"/>
          <p:cNvSpPr>
            <a:spLocks noGrp="1"/>
          </p:cNvSpPr>
          <p:nvPr>
            <p:ph type="subTitle" idx="1"/>
          </p:nvPr>
        </p:nvSpPr>
        <p:spPr>
          <a:xfrm>
            <a:off x="190500" y="1493520"/>
            <a:ext cx="11536680" cy="4053840"/>
          </a:xfrm>
        </p:spPr>
        <p:txBody>
          <a:bodyPr>
            <a:normAutofit fontScale="92500"/>
          </a:bodyPr>
          <a:lstStyle/>
          <a:p>
            <a:pPr algn="l">
              <a:lnSpc>
                <a:spcPct val="200000"/>
              </a:lnSpc>
            </a:pPr>
            <a:r>
              <a:rPr lang="fr-FR" sz="2800" dirty="0" smtClean="0"/>
              <a:t>Samedi après-midi, Marie </a:t>
            </a:r>
            <a:r>
              <a:rPr lang="fr-FR" sz="2800" b="1" dirty="0" smtClean="0">
                <a:solidFill>
                  <a:srgbClr val="FF0000"/>
                </a:solidFill>
              </a:rPr>
              <a:t>est allée </a:t>
            </a:r>
            <a:r>
              <a:rPr lang="fr-FR" sz="2800" dirty="0" smtClean="0"/>
              <a:t>à la bijouterie.  Elle </a:t>
            </a:r>
            <a:r>
              <a:rPr lang="fr-FR" sz="2800" b="1" dirty="0" smtClean="0">
                <a:solidFill>
                  <a:srgbClr val="FF0000"/>
                </a:solidFill>
              </a:rPr>
              <a:t>a dit </a:t>
            </a:r>
            <a:r>
              <a:rPr lang="fr-FR" sz="2800" dirty="0" smtClean="0"/>
              <a:t>à la vendeuse « Je dois acheter une montre pour mon grand-père qui </a:t>
            </a:r>
            <a:r>
              <a:rPr lang="fr-FR" sz="2800" b="1" dirty="0" smtClean="0">
                <a:solidFill>
                  <a:srgbClr val="7030A0"/>
                </a:solidFill>
              </a:rPr>
              <a:t>aura</a:t>
            </a:r>
            <a:r>
              <a:rPr lang="fr-FR" sz="2800" dirty="0" smtClean="0"/>
              <a:t> 75 ans! »  Marie </a:t>
            </a:r>
            <a:r>
              <a:rPr lang="fr-FR" sz="2800" b="1" dirty="0" smtClean="0">
                <a:solidFill>
                  <a:srgbClr val="FF0000"/>
                </a:solidFill>
              </a:rPr>
              <a:t>a regardé </a:t>
            </a:r>
            <a:r>
              <a:rPr lang="fr-FR" sz="2800" dirty="0" smtClean="0"/>
              <a:t>deux montres mais elle en </a:t>
            </a:r>
            <a:r>
              <a:rPr lang="fr-FR" sz="2800" b="1" dirty="0" smtClean="0">
                <a:solidFill>
                  <a:srgbClr val="FF0000"/>
                </a:solidFill>
              </a:rPr>
              <a:t>a acheté </a:t>
            </a:r>
            <a:r>
              <a:rPr lang="fr-FR" sz="2800" dirty="0" smtClean="0"/>
              <a:t>une.  La montre </a:t>
            </a:r>
            <a:r>
              <a:rPr lang="fr-FR" sz="2800" b="1" dirty="0" smtClean="0">
                <a:solidFill>
                  <a:srgbClr val="00B050"/>
                </a:solidFill>
              </a:rPr>
              <a:t>était </a:t>
            </a:r>
            <a:r>
              <a:rPr lang="fr-FR" sz="2800" dirty="0" smtClean="0"/>
              <a:t>très belle et son grand-père </a:t>
            </a:r>
            <a:r>
              <a:rPr lang="fr-FR" sz="2800" b="1" dirty="0" smtClean="0">
                <a:solidFill>
                  <a:srgbClr val="7030A0"/>
                </a:solidFill>
              </a:rPr>
              <a:t>aimera</a:t>
            </a:r>
            <a:r>
              <a:rPr lang="fr-FR" sz="2800" dirty="0" smtClean="0"/>
              <a:t>! Puisque le bureau de poste </a:t>
            </a:r>
            <a:r>
              <a:rPr lang="fr-FR" sz="2800" b="1" dirty="0">
                <a:solidFill>
                  <a:srgbClr val="00B050"/>
                </a:solidFill>
              </a:rPr>
              <a:t>était</a:t>
            </a:r>
            <a:r>
              <a:rPr lang="fr-FR" sz="2800" dirty="0" smtClean="0"/>
              <a:t> </a:t>
            </a:r>
            <a:r>
              <a:rPr lang="fr-FR" sz="2800" dirty="0" smtClean="0"/>
              <a:t>déjà fermé, </a:t>
            </a:r>
            <a:r>
              <a:rPr lang="fr-FR" sz="2800" dirty="0"/>
              <a:t>Marie </a:t>
            </a:r>
            <a:r>
              <a:rPr lang="fr-FR" sz="2800" b="1" dirty="0">
                <a:solidFill>
                  <a:srgbClr val="7030A0"/>
                </a:solidFill>
              </a:rPr>
              <a:t>enverra</a:t>
            </a:r>
            <a:r>
              <a:rPr lang="fr-FR" sz="2800" dirty="0"/>
              <a:t> </a:t>
            </a:r>
            <a:r>
              <a:rPr lang="fr-FR" sz="2800" dirty="0" smtClean="0"/>
              <a:t>le </a:t>
            </a:r>
            <a:r>
              <a:rPr lang="fr-FR" sz="2800" dirty="0"/>
              <a:t>colis à son </a:t>
            </a:r>
            <a:r>
              <a:rPr lang="fr-FR" sz="2800" dirty="0" smtClean="0"/>
              <a:t>grand-père lundi matin.</a:t>
            </a:r>
          </a:p>
          <a:p>
            <a:pPr algn="l">
              <a:lnSpc>
                <a:spcPct val="150000"/>
              </a:lnSpc>
            </a:pPr>
            <a:endParaRPr lang="fr-FR" sz="1100" dirty="0" smtClean="0"/>
          </a:p>
          <a:p>
            <a:pPr algn="l"/>
            <a:endParaRPr lang="fr-FR" dirty="0"/>
          </a:p>
        </p:txBody>
      </p:sp>
    </p:spTree>
    <p:extLst>
      <p:ext uri="{BB962C8B-B14F-4D97-AF65-F5344CB8AC3E}">
        <p14:creationId xmlns:p14="http://schemas.microsoft.com/office/powerpoint/2010/main" val="28207165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6840" y="253683"/>
            <a:ext cx="9144000" cy="843597"/>
          </a:xfrm>
        </p:spPr>
        <p:txBody>
          <a:bodyPr>
            <a:normAutofit fontScale="90000"/>
          </a:bodyPr>
          <a:lstStyle/>
          <a:p>
            <a:r>
              <a:rPr lang="fr-FR" dirty="0" smtClean="0"/>
              <a:t>Partie I</a:t>
            </a:r>
            <a:endParaRPr lang="fr-FR" dirty="0"/>
          </a:p>
        </p:txBody>
      </p:sp>
      <p:sp>
        <p:nvSpPr>
          <p:cNvPr id="3" name="Subtitle 2"/>
          <p:cNvSpPr>
            <a:spLocks noGrp="1"/>
          </p:cNvSpPr>
          <p:nvPr>
            <p:ph type="subTitle" idx="1"/>
          </p:nvPr>
        </p:nvSpPr>
        <p:spPr>
          <a:xfrm>
            <a:off x="190500" y="1493520"/>
            <a:ext cx="11536680" cy="4053840"/>
          </a:xfrm>
        </p:spPr>
        <p:txBody>
          <a:bodyPr>
            <a:normAutofit fontScale="85000" lnSpcReduction="20000"/>
          </a:bodyPr>
          <a:lstStyle/>
          <a:p>
            <a:pPr algn="l">
              <a:lnSpc>
                <a:spcPct val="200000"/>
              </a:lnSpc>
            </a:pPr>
            <a:r>
              <a:rPr lang="fr-FR" sz="2800" dirty="0" smtClean="0"/>
              <a:t>Samedi après-midi, Marie </a:t>
            </a:r>
            <a:r>
              <a:rPr lang="fr-FR" sz="2800" b="1" dirty="0" smtClean="0">
                <a:solidFill>
                  <a:srgbClr val="FF0000"/>
                </a:solidFill>
              </a:rPr>
              <a:t>__________ (aller) </a:t>
            </a:r>
            <a:r>
              <a:rPr lang="fr-FR" sz="2800" dirty="0" smtClean="0"/>
              <a:t>à la bijouterie.  Elle </a:t>
            </a:r>
            <a:r>
              <a:rPr lang="fr-FR" sz="2800" b="1" dirty="0" smtClean="0">
                <a:solidFill>
                  <a:srgbClr val="FF0000"/>
                </a:solidFill>
              </a:rPr>
              <a:t>_______ (dire) </a:t>
            </a:r>
            <a:r>
              <a:rPr lang="fr-FR" sz="2800" dirty="0" smtClean="0"/>
              <a:t>à la vendeuse « Je dois acheter une montre pour mon grand-père qui </a:t>
            </a:r>
            <a:r>
              <a:rPr lang="fr-FR" sz="2800" b="1" dirty="0" smtClean="0">
                <a:solidFill>
                  <a:srgbClr val="7030A0"/>
                </a:solidFill>
              </a:rPr>
              <a:t>________ (avoir) </a:t>
            </a:r>
            <a:r>
              <a:rPr lang="fr-FR" sz="2800" dirty="0" smtClean="0"/>
              <a:t>75 ans! »  Marie </a:t>
            </a:r>
            <a:r>
              <a:rPr lang="fr-FR" sz="2800" b="1" dirty="0" smtClean="0">
                <a:solidFill>
                  <a:srgbClr val="FF0000"/>
                </a:solidFill>
              </a:rPr>
              <a:t>____________ (regarder) </a:t>
            </a:r>
            <a:r>
              <a:rPr lang="fr-FR" sz="2800" dirty="0" smtClean="0"/>
              <a:t>deux montres mais elle en </a:t>
            </a:r>
            <a:r>
              <a:rPr lang="fr-FR" sz="2800" b="1" dirty="0" smtClean="0">
                <a:solidFill>
                  <a:srgbClr val="FF0000"/>
                </a:solidFill>
              </a:rPr>
              <a:t>_____________ (acheter) </a:t>
            </a:r>
            <a:r>
              <a:rPr lang="fr-FR" sz="2800" dirty="0" smtClean="0"/>
              <a:t>une.  La montre </a:t>
            </a:r>
            <a:r>
              <a:rPr lang="fr-FR" sz="2800" b="1" dirty="0" smtClean="0">
                <a:solidFill>
                  <a:srgbClr val="00B050"/>
                </a:solidFill>
              </a:rPr>
              <a:t>___________ (être) </a:t>
            </a:r>
            <a:r>
              <a:rPr lang="fr-FR" sz="2800" dirty="0" smtClean="0"/>
              <a:t>très belle et son grand-père </a:t>
            </a:r>
            <a:r>
              <a:rPr lang="fr-FR" sz="2800" b="1" dirty="0" smtClean="0">
                <a:solidFill>
                  <a:srgbClr val="7030A0"/>
                </a:solidFill>
              </a:rPr>
              <a:t>_____________ (aimer)</a:t>
            </a:r>
            <a:r>
              <a:rPr lang="fr-FR" sz="2800" dirty="0" smtClean="0"/>
              <a:t>! Puisque le bureau de poste </a:t>
            </a:r>
            <a:r>
              <a:rPr lang="fr-FR" sz="2800" b="1" dirty="0">
                <a:solidFill>
                  <a:srgbClr val="00B050"/>
                </a:solidFill>
              </a:rPr>
              <a:t>___________ (être) </a:t>
            </a:r>
            <a:r>
              <a:rPr lang="fr-FR" sz="2800" dirty="0" smtClean="0"/>
              <a:t>déjà </a:t>
            </a:r>
            <a:r>
              <a:rPr lang="fr-FR" sz="2800" dirty="0" smtClean="0"/>
              <a:t>fermé, </a:t>
            </a:r>
            <a:r>
              <a:rPr lang="fr-FR" sz="2800" dirty="0"/>
              <a:t>Marie </a:t>
            </a:r>
            <a:r>
              <a:rPr lang="fr-FR" sz="2800" b="1" dirty="0" smtClean="0">
                <a:solidFill>
                  <a:srgbClr val="7030A0"/>
                </a:solidFill>
              </a:rPr>
              <a:t>____________ (envoyer)</a:t>
            </a:r>
            <a:r>
              <a:rPr lang="fr-FR" sz="2800" dirty="0" smtClean="0"/>
              <a:t> le </a:t>
            </a:r>
            <a:r>
              <a:rPr lang="fr-FR" sz="2800" dirty="0"/>
              <a:t>colis à son </a:t>
            </a:r>
            <a:r>
              <a:rPr lang="fr-FR" sz="2800" dirty="0" smtClean="0"/>
              <a:t>grand-père lundi matin.</a:t>
            </a:r>
          </a:p>
          <a:p>
            <a:pPr algn="l">
              <a:lnSpc>
                <a:spcPct val="150000"/>
              </a:lnSpc>
            </a:pPr>
            <a:endParaRPr lang="fr-FR" sz="1100" dirty="0" smtClean="0"/>
          </a:p>
          <a:p>
            <a:pPr algn="l"/>
            <a:endParaRPr lang="fr-FR" dirty="0"/>
          </a:p>
        </p:txBody>
      </p:sp>
    </p:spTree>
    <p:extLst>
      <p:ext uri="{BB962C8B-B14F-4D97-AF65-F5344CB8AC3E}">
        <p14:creationId xmlns:p14="http://schemas.microsoft.com/office/powerpoint/2010/main" val="1319042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La Technologie</a:t>
            </a:r>
            <a:br>
              <a:rPr lang="fr-FR" b="1" dirty="0" smtClean="0"/>
            </a:br>
            <a:endParaRPr lang="fr-FR" b="1" dirty="0"/>
          </a:p>
        </p:txBody>
      </p:sp>
      <p:sp>
        <p:nvSpPr>
          <p:cNvPr id="3" name="TextBox 2"/>
          <p:cNvSpPr txBox="1"/>
          <p:nvPr/>
        </p:nvSpPr>
        <p:spPr>
          <a:xfrm>
            <a:off x="838200" y="2038418"/>
            <a:ext cx="10560676" cy="4524315"/>
          </a:xfrm>
          <a:prstGeom prst="rect">
            <a:avLst/>
          </a:prstGeom>
          <a:noFill/>
        </p:spPr>
        <p:txBody>
          <a:bodyPr wrap="square" rtlCol="0">
            <a:spAutoFit/>
          </a:bodyPr>
          <a:lstStyle/>
          <a:p>
            <a:r>
              <a:rPr lang="fr-FR" sz="3600" dirty="0" smtClean="0"/>
              <a:t>un mot de passe = </a:t>
            </a:r>
            <a:r>
              <a:rPr lang="fr-FR" sz="3600" dirty="0" err="1" smtClean="0"/>
              <a:t>password</a:t>
            </a:r>
            <a:endParaRPr lang="fr-FR" sz="3600" dirty="0" smtClean="0"/>
          </a:p>
          <a:p>
            <a:r>
              <a:rPr lang="fr-FR" sz="3600" dirty="0" smtClean="0"/>
              <a:t>une page d’accueil = </a:t>
            </a:r>
            <a:r>
              <a:rPr lang="fr-FR" sz="3600" dirty="0" err="1" smtClean="0"/>
              <a:t>homepage</a:t>
            </a:r>
            <a:endParaRPr lang="fr-FR" sz="3600" dirty="0" smtClean="0"/>
          </a:p>
          <a:p>
            <a:r>
              <a:rPr lang="fr-FR" sz="3600" dirty="0" smtClean="0"/>
              <a:t>un site Internet/un site web</a:t>
            </a:r>
          </a:p>
          <a:p>
            <a:r>
              <a:rPr lang="fr-FR" sz="3600" dirty="0" smtClean="0"/>
              <a:t>une souris = a mouse (</a:t>
            </a:r>
            <a:r>
              <a:rPr lang="fr-FR" sz="3600" dirty="0" err="1" smtClean="0"/>
              <a:t>both</a:t>
            </a:r>
            <a:r>
              <a:rPr lang="fr-FR" sz="3600" dirty="0" smtClean="0"/>
              <a:t> animal and </a:t>
            </a:r>
            <a:r>
              <a:rPr lang="fr-FR" sz="3600" dirty="0" err="1" smtClean="0"/>
              <a:t>tech</a:t>
            </a:r>
            <a:r>
              <a:rPr lang="fr-FR" sz="3600" dirty="0" smtClean="0"/>
              <a:t>)</a:t>
            </a:r>
          </a:p>
          <a:p>
            <a:r>
              <a:rPr lang="fr-FR" sz="3600" dirty="0"/>
              <a:t>d</a:t>
            </a:r>
            <a:r>
              <a:rPr lang="fr-FR" sz="3600" dirty="0" smtClean="0"/>
              <a:t>émarrer = to </a:t>
            </a:r>
            <a:r>
              <a:rPr lang="fr-FR" sz="3600" dirty="0" err="1" smtClean="0"/>
              <a:t>start</a:t>
            </a:r>
            <a:r>
              <a:rPr lang="fr-FR" sz="3600" dirty="0" smtClean="0"/>
              <a:t> (computer, car)</a:t>
            </a:r>
          </a:p>
          <a:p>
            <a:r>
              <a:rPr lang="fr-FR" sz="3600" dirty="0"/>
              <a:t>s</a:t>
            </a:r>
            <a:r>
              <a:rPr lang="fr-FR" sz="3600" dirty="0" smtClean="0"/>
              <a:t>urfer sur Internet = to surf the Internet</a:t>
            </a:r>
          </a:p>
          <a:p>
            <a:endParaRPr lang="fr-FR" sz="3600" dirty="0" smtClean="0"/>
          </a:p>
          <a:p>
            <a:r>
              <a:rPr lang="fr-FR" sz="3600" dirty="0"/>
              <a:t> </a:t>
            </a:r>
            <a:endParaRPr lang="fr-FR" sz="3600" dirty="0" smtClean="0"/>
          </a:p>
        </p:txBody>
      </p:sp>
    </p:spTree>
    <p:extLst>
      <p:ext uri="{BB962C8B-B14F-4D97-AF65-F5344CB8AC3E}">
        <p14:creationId xmlns:p14="http://schemas.microsoft.com/office/powerpoint/2010/main" val="26076739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6840" y="253683"/>
            <a:ext cx="9144000" cy="843597"/>
          </a:xfrm>
        </p:spPr>
        <p:txBody>
          <a:bodyPr>
            <a:normAutofit fontScale="90000"/>
          </a:bodyPr>
          <a:lstStyle/>
          <a:p>
            <a:r>
              <a:rPr lang="fr-FR" dirty="0" smtClean="0"/>
              <a:t>Partie II</a:t>
            </a:r>
            <a:endParaRPr lang="fr-FR" dirty="0"/>
          </a:p>
        </p:txBody>
      </p:sp>
      <p:sp>
        <p:nvSpPr>
          <p:cNvPr id="3" name="Subtitle 2"/>
          <p:cNvSpPr>
            <a:spLocks noGrp="1"/>
          </p:cNvSpPr>
          <p:nvPr>
            <p:ph type="subTitle" idx="1"/>
          </p:nvPr>
        </p:nvSpPr>
        <p:spPr>
          <a:xfrm>
            <a:off x="320040" y="1097280"/>
            <a:ext cx="11536680" cy="5547360"/>
          </a:xfrm>
        </p:spPr>
        <p:txBody>
          <a:bodyPr>
            <a:normAutofit lnSpcReduction="10000"/>
          </a:bodyPr>
          <a:lstStyle/>
          <a:p>
            <a:pPr algn="l">
              <a:lnSpc>
                <a:spcPct val="150000"/>
              </a:lnSpc>
            </a:pPr>
            <a:endParaRPr lang="fr-FR" sz="1100" dirty="0" smtClean="0"/>
          </a:p>
          <a:p>
            <a:pPr algn="l">
              <a:lnSpc>
                <a:spcPct val="200000"/>
              </a:lnSpc>
            </a:pPr>
            <a:r>
              <a:rPr lang="fr-FR" sz="2800" dirty="0" smtClean="0"/>
              <a:t>Marie </a:t>
            </a:r>
            <a:r>
              <a:rPr lang="fr-FR" sz="2800" b="1" dirty="0" smtClean="0">
                <a:solidFill>
                  <a:srgbClr val="FF0000"/>
                </a:solidFill>
              </a:rPr>
              <a:t>est partie </a:t>
            </a:r>
            <a:r>
              <a:rPr lang="fr-FR" sz="2800" dirty="0" smtClean="0"/>
              <a:t>de la bijouterie et en même temps, son ami Cécile l’</a:t>
            </a:r>
            <a:r>
              <a:rPr lang="fr-FR" sz="2800" b="1" dirty="0" smtClean="0">
                <a:solidFill>
                  <a:srgbClr val="FF0000"/>
                </a:solidFill>
              </a:rPr>
              <a:t>a appelée </a:t>
            </a:r>
            <a:r>
              <a:rPr lang="fr-FR" sz="2800" dirty="0" smtClean="0"/>
              <a:t>et elle lui </a:t>
            </a:r>
            <a:r>
              <a:rPr lang="fr-FR" sz="2800" b="1" dirty="0" smtClean="0">
                <a:solidFill>
                  <a:srgbClr val="FF0000"/>
                </a:solidFill>
              </a:rPr>
              <a:t>a dit</a:t>
            </a:r>
            <a:r>
              <a:rPr lang="fr-FR" sz="2800" b="1" dirty="0" smtClean="0"/>
              <a:t>: </a:t>
            </a:r>
            <a:r>
              <a:rPr lang="fr-FR" sz="2800" dirty="0" smtClean="0"/>
              <a:t>« Ça te dit d’aller au salon de beauté. On </a:t>
            </a:r>
            <a:r>
              <a:rPr lang="fr-FR" sz="2800" b="1" dirty="0" smtClean="0">
                <a:solidFill>
                  <a:srgbClr val="CC0099"/>
                </a:solidFill>
              </a:rPr>
              <a:t>pourrait</a:t>
            </a:r>
            <a:r>
              <a:rPr lang="fr-FR" sz="2800" dirty="0" smtClean="0"/>
              <a:t> se faire coiffer! </a:t>
            </a:r>
            <a:r>
              <a:rPr lang="fr-FR" sz="2800" u="sng" dirty="0" smtClean="0"/>
              <a:t>Il est important </a:t>
            </a:r>
            <a:r>
              <a:rPr lang="fr-FR" sz="2800" u="sng" dirty="0" smtClean="0"/>
              <a:t>qu’</a:t>
            </a:r>
            <a:r>
              <a:rPr lang="fr-FR" sz="2800" dirty="0" smtClean="0"/>
              <a:t>on y </a:t>
            </a:r>
            <a:r>
              <a:rPr lang="fr-FR" sz="2800" b="1" dirty="0" smtClean="0">
                <a:solidFill>
                  <a:srgbClr val="0070C0"/>
                </a:solidFill>
              </a:rPr>
              <a:t>aille</a:t>
            </a:r>
            <a:r>
              <a:rPr lang="fr-FR" sz="2800" dirty="0" smtClean="0"/>
              <a:t>! »  Puisque Marie s’entend bien avec Cécile, elle </a:t>
            </a:r>
            <a:r>
              <a:rPr lang="fr-FR" sz="2800" b="1" dirty="0" smtClean="0">
                <a:solidFill>
                  <a:srgbClr val="FF0000"/>
                </a:solidFill>
              </a:rPr>
              <a:t>a dit </a:t>
            </a:r>
            <a:r>
              <a:rPr lang="fr-FR" sz="2800" dirty="0" smtClean="0"/>
              <a:t>« Oui! Bien sûr! ». </a:t>
            </a:r>
            <a:r>
              <a:rPr lang="fr-FR" sz="2800" dirty="0"/>
              <a:t>Une heure après l’appel, elles </a:t>
            </a:r>
            <a:r>
              <a:rPr lang="fr-FR" sz="2800" b="1" dirty="0">
                <a:solidFill>
                  <a:srgbClr val="FF0000"/>
                </a:solidFill>
              </a:rPr>
              <a:t>sont parties</a:t>
            </a:r>
            <a:r>
              <a:rPr lang="fr-FR" sz="2800" dirty="0" smtClean="0"/>
              <a:t>.  Il </a:t>
            </a:r>
            <a:r>
              <a:rPr lang="fr-FR" sz="2800" b="1" dirty="0" smtClean="0">
                <a:solidFill>
                  <a:srgbClr val="00B050"/>
                </a:solidFill>
              </a:rPr>
              <a:t>était </a:t>
            </a:r>
            <a:r>
              <a:rPr lang="fr-FR" sz="2800" dirty="0" smtClean="0"/>
              <a:t>14h00 et elles y </a:t>
            </a:r>
            <a:r>
              <a:rPr lang="fr-FR" sz="2800" b="1" dirty="0" smtClean="0">
                <a:solidFill>
                  <a:srgbClr val="FF0000"/>
                </a:solidFill>
              </a:rPr>
              <a:t>sont allées </a:t>
            </a:r>
            <a:r>
              <a:rPr lang="fr-FR" sz="2800" dirty="0" smtClean="0"/>
              <a:t>à pied.  </a:t>
            </a:r>
            <a:r>
              <a:rPr lang="fr-FR" sz="2800" u="sng" dirty="0" smtClean="0"/>
              <a:t>Il est important qu</a:t>
            </a:r>
            <a:r>
              <a:rPr lang="fr-FR" sz="2800" dirty="0" smtClean="0"/>
              <a:t>’elles ne </a:t>
            </a:r>
            <a:r>
              <a:rPr lang="fr-FR" sz="2800" b="1" dirty="0" smtClean="0">
                <a:solidFill>
                  <a:srgbClr val="0070C0"/>
                </a:solidFill>
              </a:rPr>
              <a:t>soient</a:t>
            </a:r>
            <a:r>
              <a:rPr lang="fr-FR" sz="2800" dirty="0" smtClean="0"/>
              <a:t> pas en retard.</a:t>
            </a:r>
          </a:p>
          <a:p>
            <a:pPr algn="l"/>
            <a:endParaRPr lang="fr-FR" dirty="0"/>
          </a:p>
        </p:txBody>
      </p:sp>
    </p:spTree>
    <p:extLst>
      <p:ext uri="{BB962C8B-B14F-4D97-AF65-F5344CB8AC3E}">
        <p14:creationId xmlns:p14="http://schemas.microsoft.com/office/powerpoint/2010/main" val="13901866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6840" y="253683"/>
            <a:ext cx="9144000" cy="843597"/>
          </a:xfrm>
        </p:spPr>
        <p:txBody>
          <a:bodyPr>
            <a:normAutofit fontScale="90000"/>
          </a:bodyPr>
          <a:lstStyle/>
          <a:p>
            <a:r>
              <a:rPr lang="fr-FR" dirty="0" smtClean="0"/>
              <a:t>Partie II</a:t>
            </a:r>
            <a:endParaRPr lang="fr-FR" dirty="0"/>
          </a:p>
        </p:txBody>
      </p:sp>
      <p:sp>
        <p:nvSpPr>
          <p:cNvPr id="3" name="Subtitle 2"/>
          <p:cNvSpPr>
            <a:spLocks noGrp="1"/>
          </p:cNvSpPr>
          <p:nvPr>
            <p:ph type="subTitle" idx="1"/>
          </p:nvPr>
        </p:nvSpPr>
        <p:spPr>
          <a:xfrm>
            <a:off x="190500" y="853440"/>
            <a:ext cx="12001500" cy="5547360"/>
          </a:xfrm>
        </p:spPr>
        <p:txBody>
          <a:bodyPr>
            <a:normAutofit fontScale="92500" lnSpcReduction="20000"/>
          </a:bodyPr>
          <a:lstStyle/>
          <a:p>
            <a:pPr algn="l">
              <a:lnSpc>
                <a:spcPct val="150000"/>
              </a:lnSpc>
            </a:pPr>
            <a:endParaRPr lang="fr-FR" sz="1100" dirty="0" smtClean="0"/>
          </a:p>
          <a:p>
            <a:pPr algn="l">
              <a:lnSpc>
                <a:spcPct val="200000"/>
              </a:lnSpc>
            </a:pPr>
            <a:r>
              <a:rPr lang="fr-FR" sz="2800" dirty="0" smtClean="0"/>
              <a:t>Marie </a:t>
            </a:r>
            <a:r>
              <a:rPr lang="fr-FR" sz="2800" b="1" dirty="0" smtClean="0">
                <a:solidFill>
                  <a:srgbClr val="FF0000"/>
                </a:solidFill>
              </a:rPr>
              <a:t>____________ (partir) </a:t>
            </a:r>
            <a:r>
              <a:rPr lang="fr-FR" sz="2800" dirty="0" smtClean="0"/>
              <a:t>de la bijouterie et en même temps, son ami Cécile l’</a:t>
            </a:r>
            <a:r>
              <a:rPr lang="fr-FR" sz="2800" b="1" dirty="0" smtClean="0">
                <a:solidFill>
                  <a:srgbClr val="FF0000"/>
                </a:solidFill>
              </a:rPr>
              <a:t>__________ (appeler) </a:t>
            </a:r>
            <a:r>
              <a:rPr lang="fr-FR" sz="2800" dirty="0" smtClean="0"/>
              <a:t>et elle lui </a:t>
            </a:r>
            <a:r>
              <a:rPr lang="fr-FR" sz="2800" b="1" dirty="0" smtClean="0">
                <a:solidFill>
                  <a:srgbClr val="FF0000"/>
                </a:solidFill>
              </a:rPr>
              <a:t>________ (dire)</a:t>
            </a:r>
            <a:r>
              <a:rPr lang="fr-FR" sz="2800" b="1" dirty="0" smtClean="0"/>
              <a:t>: </a:t>
            </a:r>
            <a:r>
              <a:rPr lang="fr-FR" sz="2800" dirty="0" smtClean="0"/>
              <a:t>« Ça te dit d’aller au salon de beauté. On </a:t>
            </a:r>
            <a:r>
              <a:rPr lang="fr-FR" sz="2800" b="1" dirty="0" smtClean="0">
                <a:solidFill>
                  <a:srgbClr val="CC0099"/>
                </a:solidFill>
              </a:rPr>
              <a:t>____________ (pouvoir)</a:t>
            </a:r>
            <a:r>
              <a:rPr lang="fr-FR" sz="2800" dirty="0" smtClean="0"/>
              <a:t> se faire coiffer! </a:t>
            </a:r>
            <a:r>
              <a:rPr lang="fr-FR" sz="2800" u="sng" dirty="0" smtClean="0"/>
              <a:t>Il est important </a:t>
            </a:r>
            <a:r>
              <a:rPr lang="fr-FR" sz="2800" u="sng" dirty="0" smtClean="0"/>
              <a:t>qu’</a:t>
            </a:r>
            <a:r>
              <a:rPr lang="fr-FR" sz="2800" dirty="0" smtClean="0"/>
              <a:t>on y </a:t>
            </a:r>
            <a:r>
              <a:rPr lang="fr-FR" sz="2800" b="1" dirty="0" smtClean="0">
                <a:solidFill>
                  <a:srgbClr val="0070C0"/>
                </a:solidFill>
              </a:rPr>
              <a:t>__________ (aller)</a:t>
            </a:r>
            <a:r>
              <a:rPr lang="fr-FR" sz="2800" dirty="0" smtClean="0"/>
              <a:t>! »  Puisque Marie s’entend bien avec Cécile, elle </a:t>
            </a:r>
            <a:r>
              <a:rPr lang="fr-FR" sz="2800" b="1" dirty="0" smtClean="0">
                <a:solidFill>
                  <a:srgbClr val="FF0000"/>
                </a:solidFill>
              </a:rPr>
              <a:t>_____________ (dire) </a:t>
            </a:r>
            <a:r>
              <a:rPr lang="fr-FR" sz="2800" dirty="0" smtClean="0"/>
              <a:t>« Oui! Bien sûr! ». </a:t>
            </a:r>
            <a:r>
              <a:rPr lang="fr-FR" sz="2800" dirty="0"/>
              <a:t>Une heure après l’appel, elles </a:t>
            </a:r>
            <a:r>
              <a:rPr lang="fr-FR" sz="2800" b="1" dirty="0" smtClean="0">
                <a:solidFill>
                  <a:srgbClr val="FF0000"/>
                </a:solidFill>
              </a:rPr>
              <a:t>____________ (partir)</a:t>
            </a:r>
            <a:r>
              <a:rPr lang="fr-FR" sz="2800" dirty="0" smtClean="0"/>
              <a:t>.  Il </a:t>
            </a:r>
            <a:r>
              <a:rPr lang="fr-FR" sz="2800" b="1" dirty="0" smtClean="0">
                <a:solidFill>
                  <a:srgbClr val="00B050"/>
                </a:solidFill>
              </a:rPr>
              <a:t>__________ (être) </a:t>
            </a:r>
            <a:r>
              <a:rPr lang="fr-FR" sz="2800" dirty="0" smtClean="0"/>
              <a:t>14h00 et elles y </a:t>
            </a:r>
            <a:r>
              <a:rPr lang="fr-FR" sz="2800" b="1" dirty="0" smtClean="0">
                <a:solidFill>
                  <a:srgbClr val="FF0000"/>
                </a:solidFill>
              </a:rPr>
              <a:t>__________ (aller) </a:t>
            </a:r>
            <a:r>
              <a:rPr lang="fr-FR" sz="2800" dirty="0" smtClean="0"/>
              <a:t>à pied. </a:t>
            </a:r>
            <a:r>
              <a:rPr lang="fr-FR" sz="2800" u="sng" dirty="0"/>
              <a:t>Il est important qu</a:t>
            </a:r>
            <a:r>
              <a:rPr lang="fr-FR" sz="2800" dirty="0"/>
              <a:t>’elles ne </a:t>
            </a:r>
            <a:r>
              <a:rPr lang="fr-FR" sz="2800" b="1" dirty="0" smtClean="0">
                <a:solidFill>
                  <a:srgbClr val="0070C0"/>
                </a:solidFill>
              </a:rPr>
              <a:t>__________ (être) </a:t>
            </a:r>
            <a:r>
              <a:rPr lang="fr-FR" sz="2800" dirty="0"/>
              <a:t>pas en retard.</a:t>
            </a:r>
            <a:endParaRPr lang="fr-FR" sz="2800" dirty="0" smtClean="0"/>
          </a:p>
          <a:p>
            <a:pPr algn="l"/>
            <a:endParaRPr lang="fr-FR" dirty="0"/>
          </a:p>
        </p:txBody>
      </p:sp>
    </p:spTree>
    <p:extLst>
      <p:ext uri="{BB962C8B-B14F-4D97-AF65-F5344CB8AC3E}">
        <p14:creationId xmlns:p14="http://schemas.microsoft.com/office/powerpoint/2010/main" val="15721966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4 7 8 breat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505" y="392518"/>
            <a:ext cx="4486275" cy="722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017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7617" y="439975"/>
            <a:ext cx="10335905" cy="870210"/>
          </a:xfrm>
        </p:spPr>
        <p:txBody>
          <a:bodyPr>
            <a:normAutofit fontScale="90000"/>
          </a:bodyPr>
          <a:lstStyle/>
          <a:p>
            <a:r>
              <a:rPr lang="fr-FR" dirty="0" smtClean="0"/>
              <a:t>L’examen final, c</a:t>
            </a:r>
            <a:r>
              <a:rPr lang="fr-FR" dirty="0" smtClean="0"/>
              <a:t>omment </a:t>
            </a:r>
            <a:r>
              <a:rPr lang="fr-FR" dirty="0" smtClean="0"/>
              <a:t>préparer?</a:t>
            </a:r>
            <a:endParaRPr lang="fr-FR" dirty="0"/>
          </a:p>
        </p:txBody>
      </p:sp>
      <p:sp>
        <p:nvSpPr>
          <p:cNvPr id="3" name="Subtitle 2"/>
          <p:cNvSpPr>
            <a:spLocks noGrp="1"/>
          </p:cNvSpPr>
          <p:nvPr>
            <p:ph type="subTitle" idx="1"/>
          </p:nvPr>
        </p:nvSpPr>
        <p:spPr>
          <a:xfrm>
            <a:off x="555009" y="1665027"/>
            <a:ext cx="11141122" cy="4572000"/>
          </a:xfrm>
        </p:spPr>
        <p:txBody>
          <a:bodyPr>
            <a:normAutofit fontScale="92500" lnSpcReduction="10000"/>
          </a:bodyPr>
          <a:lstStyle/>
          <a:p>
            <a:pPr algn="l"/>
            <a:r>
              <a:rPr lang="fr-FR" dirty="0" smtClean="0"/>
              <a:t>*</a:t>
            </a:r>
            <a:r>
              <a:rPr lang="fr-FR" dirty="0" err="1" smtClean="0"/>
              <a:t>Study</a:t>
            </a:r>
            <a:r>
              <a:rPr lang="fr-FR" dirty="0" smtClean="0"/>
              <a:t> </a:t>
            </a:r>
            <a:r>
              <a:rPr lang="fr-FR" dirty="0" err="1" smtClean="0"/>
              <a:t>vocabulary</a:t>
            </a:r>
            <a:r>
              <a:rPr lang="fr-FR" dirty="0" smtClean="0"/>
              <a:t> </a:t>
            </a:r>
            <a:r>
              <a:rPr lang="fr-FR" dirty="0" err="1" smtClean="0"/>
              <a:t>lists</a:t>
            </a:r>
            <a:r>
              <a:rPr lang="fr-FR" dirty="0" smtClean="0"/>
              <a:t> for </a:t>
            </a:r>
            <a:r>
              <a:rPr lang="fr-FR" dirty="0" err="1" smtClean="0"/>
              <a:t>chapters</a:t>
            </a:r>
            <a:r>
              <a:rPr lang="fr-FR" dirty="0" smtClean="0"/>
              <a:t> 1 – 4 </a:t>
            </a:r>
          </a:p>
          <a:p>
            <a:pPr algn="l"/>
            <a:r>
              <a:rPr lang="fr-FR" dirty="0" smtClean="0"/>
              <a:t>*</a:t>
            </a:r>
            <a:r>
              <a:rPr lang="fr-FR" dirty="0" err="1" smtClean="0"/>
              <a:t>Study</a:t>
            </a:r>
            <a:r>
              <a:rPr lang="fr-FR" dirty="0" smtClean="0"/>
              <a:t> </a:t>
            </a:r>
            <a:r>
              <a:rPr lang="fr-FR" dirty="0" err="1" smtClean="0"/>
              <a:t>negative</a:t>
            </a:r>
            <a:r>
              <a:rPr lang="fr-FR" dirty="0" smtClean="0"/>
              <a:t> expressions – </a:t>
            </a:r>
            <a:r>
              <a:rPr lang="fr-FR" dirty="0" err="1" smtClean="0"/>
              <a:t>these</a:t>
            </a:r>
            <a:r>
              <a:rPr lang="fr-FR" dirty="0" smtClean="0"/>
              <a:t> </a:t>
            </a:r>
            <a:r>
              <a:rPr lang="fr-FR" dirty="0" err="1" smtClean="0"/>
              <a:t>were</a:t>
            </a:r>
            <a:r>
              <a:rPr lang="fr-FR" dirty="0" smtClean="0"/>
              <a:t> on </a:t>
            </a:r>
            <a:r>
              <a:rPr lang="fr-FR" dirty="0" err="1" smtClean="0"/>
              <a:t>Ppt</a:t>
            </a:r>
            <a:r>
              <a:rPr lang="fr-FR" dirty="0" smtClean="0"/>
              <a:t> </a:t>
            </a:r>
            <a:r>
              <a:rPr lang="fr-FR" dirty="0" err="1" smtClean="0"/>
              <a:t>printouts</a:t>
            </a:r>
            <a:endParaRPr lang="fr-FR" dirty="0" smtClean="0"/>
          </a:p>
          <a:p>
            <a:pPr algn="l"/>
            <a:r>
              <a:rPr lang="fr-FR" dirty="0" smtClean="0"/>
              <a:t>*</a:t>
            </a:r>
            <a:r>
              <a:rPr lang="fr-FR" dirty="0" err="1" smtClean="0"/>
              <a:t>Study</a:t>
            </a:r>
            <a:r>
              <a:rPr lang="fr-FR" dirty="0" smtClean="0"/>
              <a:t> </a:t>
            </a:r>
            <a:r>
              <a:rPr lang="fr-FR" dirty="0" err="1" smtClean="0"/>
              <a:t>verb</a:t>
            </a:r>
            <a:r>
              <a:rPr lang="fr-FR" dirty="0" smtClean="0"/>
              <a:t> </a:t>
            </a:r>
            <a:r>
              <a:rPr lang="fr-FR" dirty="0" err="1" smtClean="0"/>
              <a:t>tenses</a:t>
            </a:r>
            <a:r>
              <a:rPr lang="fr-FR" dirty="0" smtClean="0"/>
              <a:t> – </a:t>
            </a:r>
            <a:r>
              <a:rPr lang="fr-FR" dirty="0" err="1" smtClean="0"/>
              <a:t>though</a:t>
            </a:r>
            <a:r>
              <a:rPr lang="fr-FR" dirty="0" smtClean="0"/>
              <a:t> </a:t>
            </a:r>
            <a:r>
              <a:rPr lang="fr-FR" dirty="0" err="1" smtClean="0"/>
              <a:t>since</a:t>
            </a:r>
            <a:r>
              <a:rPr lang="fr-FR" dirty="0" smtClean="0"/>
              <a:t> this is </a:t>
            </a:r>
            <a:r>
              <a:rPr lang="fr-FR" dirty="0" err="1" smtClean="0"/>
              <a:t>scantron</a:t>
            </a:r>
            <a:r>
              <a:rPr lang="fr-FR" dirty="0" smtClean="0"/>
              <a:t>, </a:t>
            </a:r>
            <a:r>
              <a:rPr lang="fr-FR" dirty="0" err="1" smtClean="0"/>
              <a:t>any</a:t>
            </a:r>
            <a:r>
              <a:rPr lang="fr-FR" dirty="0" smtClean="0"/>
              <a:t> </a:t>
            </a:r>
            <a:r>
              <a:rPr lang="fr-FR" dirty="0" err="1" smtClean="0"/>
              <a:t>verb</a:t>
            </a:r>
            <a:r>
              <a:rPr lang="fr-FR" dirty="0" smtClean="0"/>
              <a:t> </a:t>
            </a:r>
            <a:r>
              <a:rPr lang="fr-FR" dirty="0" err="1" smtClean="0"/>
              <a:t>tenses</a:t>
            </a:r>
            <a:r>
              <a:rPr lang="fr-FR" dirty="0" smtClean="0"/>
              <a:t> </a:t>
            </a:r>
            <a:r>
              <a:rPr lang="fr-FR" dirty="0" err="1" smtClean="0"/>
              <a:t>that</a:t>
            </a:r>
            <a:r>
              <a:rPr lang="fr-FR" dirty="0" smtClean="0"/>
              <a:t> you </a:t>
            </a:r>
            <a:r>
              <a:rPr lang="fr-FR" dirty="0" err="1" smtClean="0"/>
              <a:t>will</a:t>
            </a:r>
            <a:r>
              <a:rPr lang="fr-FR" dirty="0" smtClean="0"/>
              <a:t> </a:t>
            </a:r>
            <a:r>
              <a:rPr lang="fr-FR" dirty="0" err="1" smtClean="0"/>
              <a:t>need</a:t>
            </a:r>
            <a:r>
              <a:rPr lang="fr-FR" dirty="0" smtClean="0"/>
              <a:t> to know </a:t>
            </a:r>
            <a:r>
              <a:rPr lang="fr-FR" dirty="0" err="1" smtClean="0"/>
              <a:t>will</a:t>
            </a:r>
            <a:r>
              <a:rPr lang="fr-FR" dirty="0" smtClean="0"/>
              <a:t> </a:t>
            </a:r>
            <a:r>
              <a:rPr lang="fr-FR" dirty="0" err="1" smtClean="0"/>
              <a:t>be</a:t>
            </a:r>
            <a:r>
              <a:rPr lang="fr-FR" dirty="0" smtClean="0"/>
              <a:t> for </a:t>
            </a:r>
            <a:r>
              <a:rPr lang="fr-FR" dirty="0" err="1" smtClean="0"/>
              <a:t>recognitition</a:t>
            </a:r>
            <a:r>
              <a:rPr lang="fr-FR" dirty="0" smtClean="0"/>
              <a:t> and to </a:t>
            </a:r>
            <a:r>
              <a:rPr lang="fr-FR" dirty="0" err="1" smtClean="0"/>
              <a:t>better</a:t>
            </a:r>
            <a:r>
              <a:rPr lang="fr-FR" dirty="0" smtClean="0"/>
              <a:t> </a:t>
            </a:r>
            <a:r>
              <a:rPr lang="fr-FR" dirty="0" err="1" smtClean="0"/>
              <a:t>understand</a:t>
            </a:r>
            <a:r>
              <a:rPr lang="fr-FR" dirty="0" smtClean="0"/>
              <a:t> time frames </a:t>
            </a:r>
            <a:r>
              <a:rPr lang="fr-FR" dirty="0" err="1" smtClean="0"/>
              <a:t>from</a:t>
            </a:r>
            <a:r>
              <a:rPr lang="fr-FR" dirty="0" smtClean="0"/>
              <a:t> </a:t>
            </a:r>
            <a:r>
              <a:rPr lang="fr-FR" dirty="0" err="1" smtClean="0"/>
              <a:t>readings</a:t>
            </a:r>
            <a:r>
              <a:rPr lang="fr-FR" dirty="0" smtClean="0"/>
              <a:t>.  The </a:t>
            </a:r>
            <a:r>
              <a:rPr lang="fr-FR" dirty="0" err="1" smtClean="0"/>
              <a:t>verb</a:t>
            </a:r>
            <a:r>
              <a:rPr lang="fr-FR" dirty="0" smtClean="0"/>
              <a:t> </a:t>
            </a:r>
            <a:r>
              <a:rPr lang="fr-FR" dirty="0" err="1" smtClean="0"/>
              <a:t>tenses</a:t>
            </a:r>
            <a:r>
              <a:rPr lang="fr-FR" dirty="0" smtClean="0"/>
              <a:t> </a:t>
            </a:r>
            <a:r>
              <a:rPr lang="fr-FR" dirty="0" err="1" smtClean="0"/>
              <a:t>that</a:t>
            </a:r>
            <a:r>
              <a:rPr lang="fr-FR" dirty="0" smtClean="0"/>
              <a:t> </a:t>
            </a:r>
            <a:r>
              <a:rPr lang="fr-FR" dirty="0" err="1" smtClean="0"/>
              <a:t>we</a:t>
            </a:r>
            <a:r>
              <a:rPr lang="fr-FR" dirty="0" smtClean="0"/>
              <a:t> have </a:t>
            </a:r>
            <a:r>
              <a:rPr lang="fr-FR" dirty="0" err="1" smtClean="0"/>
              <a:t>studied</a:t>
            </a:r>
            <a:r>
              <a:rPr lang="fr-FR" dirty="0" smtClean="0"/>
              <a:t> are: présent, passé composé, imparfait, futur, conditionnel.  There </a:t>
            </a:r>
            <a:r>
              <a:rPr lang="fr-FR" dirty="0" err="1" smtClean="0"/>
              <a:t>will</a:t>
            </a:r>
            <a:r>
              <a:rPr lang="fr-FR" dirty="0" smtClean="0"/>
              <a:t> not </a:t>
            </a:r>
            <a:r>
              <a:rPr lang="fr-FR" dirty="0" err="1" smtClean="0"/>
              <a:t>be</a:t>
            </a:r>
            <a:r>
              <a:rPr lang="fr-FR" dirty="0" smtClean="0"/>
              <a:t> </a:t>
            </a:r>
            <a:r>
              <a:rPr lang="fr-FR" dirty="0" err="1" smtClean="0"/>
              <a:t>subjunctive</a:t>
            </a:r>
            <a:r>
              <a:rPr lang="fr-FR" dirty="0" smtClean="0"/>
              <a:t> on the final </a:t>
            </a:r>
            <a:r>
              <a:rPr lang="fr-FR" dirty="0" err="1" smtClean="0"/>
              <a:t>common</a:t>
            </a:r>
            <a:r>
              <a:rPr lang="fr-FR" dirty="0" smtClean="0"/>
              <a:t> </a:t>
            </a:r>
            <a:r>
              <a:rPr lang="fr-FR" dirty="0" err="1" smtClean="0"/>
              <a:t>assessment</a:t>
            </a:r>
            <a:r>
              <a:rPr lang="fr-FR" dirty="0" smtClean="0"/>
              <a:t>.</a:t>
            </a:r>
          </a:p>
          <a:p>
            <a:pPr algn="l"/>
            <a:r>
              <a:rPr lang="fr-FR" dirty="0" smtClean="0"/>
              <a:t>*</a:t>
            </a:r>
            <a:r>
              <a:rPr lang="fr-FR" dirty="0" err="1" smtClean="0"/>
              <a:t>special</a:t>
            </a:r>
            <a:r>
              <a:rPr lang="fr-FR" dirty="0" smtClean="0"/>
              <a:t> structures with si and quand (also dès que) </a:t>
            </a:r>
            <a:r>
              <a:rPr lang="fr-FR" dirty="0" err="1" smtClean="0"/>
              <a:t>will</a:t>
            </a:r>
            <a:r>
              <a:rPr lang="fr-FR" dirty="0" smtClean="0"/>
              <a:t> </a:t>
            </a:r>
            <a:r>
              <a:rPr lang="fr-FR" dirty="0" err="1" smtClean="0"/>
              <a:t>need</a:t>
            </a:r>
            <a:r>
              <a:rPr lang="fr-FR" dirty="0" smtClean="0"/>
              <a:t> to </a:t>
            </a:r>
            <a:r>
              <a:rPr lang="fr-FR" dirty="0" err="1" smtClean="0"/>
              <a:t>be</a:t>
            </a:r>
            <a:r>
              <a:rPr lang="fr-FR" dirty="0" smtClean="0"/>
              <a:t> </a:t>
            </a:r>
            <a:r>
              <a:rPr lang="fr-FR" dirty="0" err="1" smtClean="0"/>
              <a:t>reviewed</a:t>
            </a:r>
            <a:r>
              <a:rPr lang="fr-FR" dirty="0" smtClean="0"/>
              <a:t>.</a:t>
            </a:r>
          </a:p>
          <a:p>
            <a:pPr algn="l"/>
            <a:endParaRPr lang="fr-FR" dirty="0"/>
          </a:p>
          <a:p>
            <a:pPr algn="l"/>
            <a:r>
              <a:rPr lang="fr-FR" dirty="0" err="1" smtClean="0"/>
              <a:t>Listening</a:t>
            </a:r>
            <a:r>
              <a:rPr lang="fr-FR" dirty="0"/>
              <a:t> </a:t>
            </a:r>
            <a:r>
              <a:rPr lang="fr-FR" dirty="0" smtClean="0"/>
              <a:t>(15)</a:t>
            </a:r>
          </a:p>
          <a:p>
            <a:pPr algn="l"/>
            <a:r>
              <a:rPr lang="fr-FR" dirty="0" smtClean="0"/>
              <a:t>Reading (15)</a:t>
            </a:r>
          </a:p>
          <a:p>
            <a:pPr algn="l"/>
            <a:r>
              <a:rPr lang="fr-FR" dirty="0" smtClean="0"/>
              <a:t>Structure &amp; </a:t>
            </a:r>
            <a:r>
              <a:rPr lang="fr-FR" dirty="0" err="1" smtClean="0"/>
              <a:t>Vocabulary</a:t>
            </a:r>
            <a:r>
              <a:rPr lang="fr-FR" dirty="0" smtClean="0"/>
              <a:t> (15)</a:t>
            </a:r>
          </a:p>
          <a:p>
            <a:pPr algn="l"/>
            <a:r>
              <a:rPr lang="fr-FR" dirty="0" smtClean="0"/>
              <a:t>Culture (5 – in English)</a:t>
            </a:r>
          </a:p>
          <a:p>
            <a:pPr algn="l"/>
            <a:endParaRPr lang="fr-FR" dirty="0" smtClean="0"/>
          </a:p>
        </p:txBody>
      </p:sp>
    </p:spTree>
    <p:extLst>
      <p:ext uri="{BB962C8B-B14F-4D97-AF65-F5344CB8AC3E}">
        <p14:creationId xmlns:p14="http://schemas.microsoft.com/office/powerpoint/2010/main" val="2268354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6840" y="253683"/>
            <a:ext cx="9144000" cy="843597"/>
          </a:xfrm>
        </p:spPr>
        <p:txBody>
          <a:bodyPr>
            <a:normAutofit fontScale="90000"/>
          </a:bodyPr>
          <a:lstStyle/>
          <a:p>
            <a:r>
              <a:rPr lang="fr-FR" dirty="0" smtClean="0"/>
              <a:t>Partie </a:t>
            </a:r>
            <a:r>
              <a:rPr lang="fr-FR" dirty="0" smtClean="0"/>
              <a:t>III</a:t>
            </a:r>
            <a:endParaRPr lang="fr-FR" dirty="0"/>
          </a:p>
        </p:txBody>
      </p:sp>
      <p:sp>
        <p:nvSpPr>
          <p:cNvPr id="3" name="Subtitle 2"/>
          <p:cNvSpPr>
            <a:spLocks noGrp="1"/>
          </p:cNvSpPr>
          <p:nvPr>
            <p:ph type="subTitle" idx="1"/>
          </p:nvPr>
        </p:nvSpPr>
        <p:spPr>
          <a:xfrm>
            <a:off x="480060" y="1097280"/>
            <a:ext cx="11178540" cy="5547360"/>
          </a:xfrm>
        </p:spPr>
        <p:txBody>
          <a:bodyPr>
            <a:normAutofit/>
          </a:bodyPr>
          <a:lstStyle/>
          <a:p>
            <a:pPr algn="l"/>
            <a:endParaRPr lang="fr-FR" dirty="0"/>
          </a:p>
          <a:p>
            <a:pPr algn="l">
              <a:lnSpc>
                <a:spcPct val="150000"/>
              </a:lnSpc>
            </a:pPr>
            <a:r>
              <a:rPr lang="fr-FR" sz="2800" dirty="0" smtClean="0"/>
              <a:t>Après le rendez-vous chez le coiffeur, elles </a:t>
            </a:r>
            <a:r>
              <a:rPr lang="fr-FR" sz="2800" b="1" dirty="0" smtClean="0">
                <a:solidFill>
                  <a:srgbClr val="00B050"/>
                </a:solidFill>
              </a:rPr>
              <a:t>se promenaient </a:t>
            </a:r>
            <a:r>
              <a:rPr lang="fr-FR" sz="2800" dirty="0" smtClean="0"/>
              <a:t>en ville. Elles </a:t>
            </a:r>
            <a:r>
              <a:rPr lang="fr-FR" sz="2800" b="1" dirty="0" smtClean="0">
                <a:solidFill>
                  <a:srgbClr val="FF0000"/>
                </a:solidFill>
              </a:rPr>
              <a:t>ont vu </a:t>
            </a:r>
            <a:r>
              <a:rPr lang="fr-FR" sz="2800" dirty="0" smtClean="0"/>
              <a:t>Jacques qui </a:t>
            </a:r>
            <a:r>
              <a:rPr lang="fr-FR" sz="2800" b="1" dirty="0" smtClean="0">
                <a:solidFill>
                  <a:srgbClr val="00B050"/>
                </a:solidFill>
              </a:rPr>
              <a:t>courait</a:t>
            </a:r>
            <a:r>
              <a:rPr lang="fr-FR" sz="2800" dirty="0" smtClean="0"/>
              <a:t>.  Jacques s’</a:t>
            </a:r>
            <a:r>
              <a:rPr lang="fr-FR" sz="2800" b="1" dirty="0" smtClean="0">
                <a:solidFill>
                  <a:srgbClr val="FF0000"/>
                </a:solidFill>
              </a:rPr>
              <a:t>est arrêté </a:t>
            </a:r>
            <a:r>
              <a:rPr lang="fr-FR" sz="2800" dirty="0" smtClean="0"/>
              <a:t>et leur </a:t>
            </a:r>
            <a:r>
              <a:rPr lang="fr-FR" sz="2800" b="1" dirty="0" smtClean="0">
                <a:solidFill>
                  <a:srgbClr val="FF0000"/>
                </a:solidFill>
              </a:rPr>
              <a:t>a dit </a:t>
            </a:r>
            <a:r>
              <a:rPr lang="fr-FR" sz="2800" dirty="0" smtClean="0"/>
              <a:t>« Bonjour!  Je cours souvent pour être en bonne santé!  Après l’école quand je rentre à la maison, je ne mange plus de chocolat pour le goûter. Je ne mange jamais de chips. </a:t>
            </a:r>
          </a:p>
        </p:txBody>
      </p:sp>
    </p:spTree>
    <p:extLst>
      <p:ext uri="{BB962C8B-B14F-4D97-AF65-F5344CB8AC3E}">
        <p14:creationId xmlns:p14="http://schemas.microsoft.com/office/powerpoint/2010/main" val="4061092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6840" y="253683"/>
            <a:ext cx="9144000" cy="843597"/>
          </a:xfrm>
        </p:spPr>
        <p:txBody>
          <a:bodyPr>
            <a:normAutofit fontScale="90000"/>
          </a:bodyPr>
          <a:lstStyle/>
          <a:p>
            <a:r>
              <a:rPr lang="fr-FR" dirty="0" smtClean="0"/>
              <a:t>Partie II</a:t>
            </a:r>
            <a:endParaRPr lang="fr-FR" dirty="0"/>
          </a:p>
        </p:txBody>
      </p:sp>
      <p:sp>
        <p:nvSpPr>
          <p:cNvPr id="3" name="Subtitle 2"/>
          <p:cNvSpPr>
            <a:spLocks noGrp="1"/>
          </p:cNvSpPr>
          <p:nvPr>
            <p:ph type="subTitle" idx="1"/>
          </p:nvPr>
        </p:nvSpPr>
        <p:spPr>
          <a:xfrm>
            <a:off x="480060" y="1097280"/>
            <a:ext cx="11178540" cy="5547360"/>
          </a:xfrm>
        </p:spPr>
        <p:txBody>
          <a:bodyPr>
            <a:normAutofit/>
          </a:bodyPr>
          <a:lstStyle/>
          <a:p>
            <a:pPr algn="l"/>
            <a:endParaRPr lang="fr-FR" dirty="0"/>
          </a:p>
          <a:p>
            <a:pPr algn="l">
              <a:lnSpc>
                <a:spcPct val="150000"/>
              </a:lnSpc>
            </a:pPr>
            <a:r>
              <a:rPr lang="fr-FR" sz="2800" dirty="0"/>
              <a:t>Je me sens mieux qu’avant.  Je préfère maigrir que grossir parce que je </a:t>
            </a:r>
            <a:r>
              <a:rPr lang="fr-FR" sz="2800" b="1" dirty="0">
                <a:solidFill>
                  <a:srgbClr val="CC0099"/>
                </a:solidFill>
              </a:rPr>
              <a:t>voudrais</a:t>
            </a:r>
            <a:r>
              <a:rPr lang="fr-FR" sz="2800" dirty="0"/>
              <a:t> être </a:t>
            </a:r>
            <a:r>
              <a:rPr lang="fr-FR" sz="2800" dirty="0" smtClean="0"/>
              <a:t>journaliste!  Hier soir, j’ai envoyé mon CV au TV5 Monde.  J’espère qu’on m’appelle pour un entretien.  J’espère faire un stage cet été.</a:t>
            </a:r>
          </a:p>
        </p:txBody>
      </p:sp>
    </p:spTree>
    <p:extLst>
      <p:ext uri="{BB962C8B-B14F-4D97-AF65-F5344CB8AC3E}">
        <p14:creationId xmlns:p14="http://schemas.microsoft.com/office/powerpoint/2010/main" val="29497264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lstStyle/>
          <a:p>
            <a:pPr algn="ctr"/>
            <a:r>
              <a:rPr lang="fr-FR" dirty="0" smtClean="0"/>
              <a:t>Le Maghreb</a:t>
            </a:r>
            <a:endParaRPr lang="fr-FR" dirty="0"/>
          </a:p>
        </p:txBody>
      </p:sp>
      <p:pic>
        <p:nvPicPr>
          <p:cNvPr id="1026" name="Picture 2" descr="Image result for le maghreb francophone"/>
          <p:cNvPicPr>
            <a:picLocks noChangeAspect="1" noChangeArrowheads="1"/>
          </p:cNvPicPr>
          <p:nvPr/>
        </p:nvPicPr>
        <p:blipFill rotWithShape="1">
          <a:blip r:embed="rId2">
            <a:extLst>
              <a:ext uri="{28A0092B-C50C-407E-A947-70E740481C1C}">
                <a14:useLocalDpi xmlns:a14="http://schemas.microsoft.com/office/drawing/2010/main" val="0"/>
              </a:ext>
            </a:extLst>
          </a:blip>
          <a:srcRect t="4986"/>
          <a:stretch/>
        </p:blipFill>
        <p:spPr bwMode="auto">
          <a:xfrm>
            <a:off x="2222760" y="1166445"/>
            <a:ext cx="7746479" cy="5520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59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La Technologie</a:t>
            </a:r>
            <a:br>
              <a:rPr lang="fr-FR" b="1" dirty="0" smtClean="0"/>
            </a:br>
            <a:endParaRPr lang="fr-FR" b="1" dirty="0"/>
          </a:p>
        </p:txBody>
      </p:sp>
      <p:sp>
        <p:nvSpPr>
          <p:cNvPr id="3" name="TextBox 2"/>
          <p:cNvSpPr txBox="1"/>
          <p:nvPr/>
        </p:nvSpPr>
        <p:spPr>
          <a:xfrm>
            <a:off x="683654" y="1974024"/>
            <a:ext cx="10560676" cy="3970318"/>
          </a:xfrm>
          <a:prstGeom prst="rect">
            <a:avLst/>
          </a:prstGeom>
          <a:noFill/>
        </p:spPr>
        <p:txBody>
          <a:bodyPr wrap="square" rtlCol="0">
            <a:spAutoFit/>
          </a:bodyPr>
          <a:lstStyle/>
          <a:p>
            <a:r>
              <a:rPr lang="fr-FR" sz="3600" dirty="0" smtClean="0"/>
              <a:t>un mot de passe = </a:t>
            </a:r>
          </a:p>
          <a:p>
            <a:r>
              <a:rPr lang="fr-FR" sz="3600" dirty="0" smtClean="0"/>
              <a:t>une page d’accueil = </a:t>
            </a:r>
          </a:p>
          <a:p>
            <a:r>
              <a:rPr lang="fr-FR" sz="3600" dirty="0" smtClean="0"/>
              <a:t>un site Internet/un site web =</a:t>
            </a:r>
          </a:p>
          <a:p>
            <a:r>
              <a:rPr lang="fr-FR" sz="3600" dirty="0" smtClean="0"/>
              <a:t>une souris = </a:t>
            </a:r>
          </a:p>
          <a:p>
            <a:r>
              <a:rPr lang="fr-FR" sz="3600" dirty="0" smtClean="0"/>
              <a:t>démarrer = </a:t>
            </a:r>
          </a:p>
          <a:p>
            <a:r>
              <a:rPr lang="fr-FR" sz="3600" dirty="0" smtClean="0"/>
              <a:t>surfer sur Internet =</a:t>
            </a:r>
          </a:p>
          <a:p>
            <a:r>
              <a:rPr lang="fr-FR" sz="3600" dirty="0"/>
              <a:t> </a:t>
            </a:r>
            <a:endParaRPr lang="fr-FR" sz="3600" dirty="0" smtClean="0"/>
          </a:p>
        </p:txBody>
      </p:sp>
    </p:spTree>
    <p:extLst>
      <p:ext uri="{BB962C8B-B14F-4D97-AF65-F5344CB8AC3E}">
        <p14:creationId xmlns:p14="http://schemas.microsoft.com/office/powerpoint/2010/main" val="2067457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19" y="408973"/>
            <a:ext cx="10515600" cy="917552"/>
          </a:xfrm>
        </p:spPr>
        <p:txBody>
          <a:bodyPr>
            <a:normAutofit/>
          </a:bodyPr>
          <a:lstStyle/>
          <a:p>
            <a:pPr algn="ctr"/>
            <a:r>
              <a:rPr lang="en-US" sz="4400" dirty="0" err="1" smtClean="0"/>
              <a:t>L’usage</a:t>
            </a:r>
            <a:r>
              <a:rPr lang="en-US" sz="4400" dirty="0" smtClean="0"/>
              <a:t> du future </a:t>
            </a:r>
            <a:r>
              <a:rPr lang="en-US" sz="4400" dirty="0" err="1" smtClean="0"/>
              <a:t>dans</a:t>
            </a:r>
            <a:r>
              <a:rPr lang="en-US" sz="4400" dirty="0" smtClean="0"/>
              <a:t> les phrases avec </a:t>
            </a:r>
            <a:r>
              <a:rPr lang="en-US" sz="4400" b="1" i="1" dirty="0" err="1" smtClean="0"/>
              <a:t>si</a:t>
            </a:r>
            <a:endParaRPr lang="en-US" sz="4400" b="1" i="1" dirty="0"/>
          </a:p>
        </p:txBody>
      </p:sp>
      <p:sp>
        <p:nvSpPr>
          <p:cNvPr id="3" name="Text Placeholder 2"/>
          <p:cNvSpPr>
            <a:spLocks noGrp="1"/>
          </p:cNvSpPr>
          <p:nvPr>
            <p:ph type="body" idx="1"/>
          </p:nvPr>
        </p:nvSpPr>
        <p:spPr>
          <a:xfrm>
            <a:off x="831850" y="1326525"/>
            <a:ext cx="10515600" cy="5241700"/>
          </a:xfrm>
        </p:spPr>
        <p:txBody>
          <a:bodyPr>
            <a:normAutofit lnSpcReduction="10000"/>
          </a:bodyPr>
          <a:lstStyle/>
          <a:p>
            <a:r>
              <a:rPr lang="en-US" dirty="0" smtClean="0">
                <a:solidFill>
                  <a:srgbClr val="C00000"/>
                </a:solidFill>
              </a:rPr>
              <a:t>To express what WILL happen IF a certain condition is met…</a:t>
            </a:r>
          </a:p>
          <a:p>
            <a:r>
              <a:rPr lang="en-US" i="1" dirty="0" smtClean="0"/>
              <a:t>Si le bus </a:t>
            </a:r>
            <a:r>
              <a:rPr lang="en-US" i="1" dirty="0" err="1" smtClean="0"/>
              <a:t>n’arrive</a:t>
            </a:r>
            <a:r>
              <a:rPr lang="en-US" i="1" dirty="0" smtClean="0"/>
              <a:t> pas, nous </a:t>
            </a:r>
            <a:r>
              <a:rPr lang="en-US" i="1" dirty="0" err="1" smtClean="0"/>
              <a:t>prendrons</a:t>
            </a:r>
            <a:r>
              <a:rPr lang="en-US" i="1" dirty="0" smtClean="0"/>
              <a:t> le train.</a:t>
            </a:r>
          </a:p>
          <a:p>
            <a:r>
              <a:rPr lang="en-US" i="1" dirty="0" smtClean="0"/>
              <a:t>Si </a:t>
            </a:r>
            <a:r>
              <a:rPr lang="en-US" i="1" dirty="0" err="1" smtClean="0"/>
              <a:t>j’ai</a:t>
            </a:r>
            <a:r>
              <a:rPr lang="en-US" i="1" dirty="0" smtClean="0"/>
              <a:t> de </a:t>
            </a:r>
            <a:r>
              <a:rPr lang="en-US" i="1" dirty="0" err="1" smtClean="0"/>
              <a:t>l’argent</a:t>
            </a:r>
            <a:r>
              <a:rPr lang="en-US" i="1" dirty="0" smtClean="0"/>
              <a:t>, je </a:t>
            </a:r>
            <a:r>
              <a:rPr lang="en-US" i="1" dirty="0" err="1" smtClean="0"/>
              <a:t>voyagerai</a:t>
            </a:r>
            <a:r>
              <a:rPr lang="en-US" i="1" dirty="0" smtClean="0"/>
              <a:t>.</a:t>
            </a:r>
          </a:p>
          <a:p>
            <a:endParaRPr lang="en-US" dirty="0"/>
          </a:p>
          <a:p>
            <a:r>
              <a:rPr lang="en-US" dirty="0" smtClean="0">
                <a:solidFill>
                  <a:schemeClr val="tx1"/>
                </a:solidFill>
              </a:rPr>
              <a:t>*The </a:t>
            </a:r>
            <a:r>
              <a:rPr lang="en-US" dirty="0" err="1" smtClean="0">
                <a:solidFill>
                  <a:schemeClr val="tx1"/>
                </a:solidFill>
              </a:rPr>
              <a:t>si</a:t>
            </a:r>
            <a:r>
              <a:rPr lang="en-US" dirty="0" smtClean="0">
                <a:solidFill>
                  <a:schemeClr val="tx1"/>
                </a:solidFill>
              </a:rPr>
              <a:t> (if) clause, which expresses the condition</a:t>
            </a:r>
          </a:p>
          <a:p>
            <a:r>
              <a:rPr lang="en-US" dirty="0" smtClean="0">
                <a:solidFill>
                  <a:schemeClr val="tx1"/>
                </a:solidFill>
              </a:rPr>
              <a:t>*The result clause, which tells what WILL HAPPEN</a:t>
            </a:r>
          </a:p>
          <a:p>
            <a:endParaRPr lang="en-US" dirty="0">
              <a:solidFill>
                <a:schemeClr val="tx1"/>
              </a:solidFill>
            </a:endParaRPr>
          </a:p>
          <a:p>
            <a:r>
              <a:rPr lang="en-US" dirty="0" err="1" smtClean="0">
                <a:solidFill>
                  <a:schemeClr val="tx1"/>
                </a:solidFill>
              </a:rPr>
              <a:t>S’il</a:t>
            </a:r>
            <a:r>
              <a:rPr lang="en-US" dirty="0" smtClean="0">
                <a:solidFill>
                  <a:schemeClr val="tx1"/>
                </a:solidFill>
              </a:rPr>
              <a:t> fait beau, je ________ (faire) un voyage.</a:t>
            </a:r>
          </a:p>
          <a:p>
            <a:r>
              <a:rPr lang="en-US" dirty="0" smtClean="0">
                <a:solidFill>
                  <a:schemeClr val="tx1"/>
                </a:solidFill>
              </a:rPr>
              <a:t>Si </a:t>
            </a:r>
            <a:r>
              <a:rPr lang="en-US" dirty="0" err="1" smtClean="0">
                <a:solidFill>
                  <a:schemeClr val="tx1"/>
                </a:solidFill>
              </a:rPr>
              <a:t>tu</a:t>
            </a:r>
            <a:r>
              <a:rPr lang="en-US" dirty="0" smtClean="0">
                <a:solidFill>
                  <a:schemeClr val="tx1"/>
                </a:solidFill>
              </a:rPr>
              <a:t> me </a:t>
            </a:r>
            <a:r>
              <a:rPr lang="en-US" dirty="0" err="1" smtClean="0">
                <a:solidFill>
                  <a:schemeClr val="tx1"/>
                </a:solidFill>
              </a:rPr>
              <a:t>donnes</a:t>
            </a:r>
            <a:r>
              <a:rPr lang="en-US" dirty="0" smtClean="0">
                <a:solidFill>
                  <a:schemeClr val="tx1"/>
                </a:solidFill>
              </a:rPr>
              <a:t> de </a:t>
            </a:r>
            <a:r>
              <a:rPr lang="en-US" dirty="0" err="1" smtClean="0">
                <a:solidFill>
                  <a:schemeClr val="tx1"/>
                </a:solidFill>
              </a:rPr>
              <a:t>l’argent</a:t>
            </a:r>
            <a:r>
              <a:rPr lang="en-US" dirty="0" smtClean="0">
                <a:solidFill>
                  <a:schemeClr val="tx1"/>
                </a:solidFill>
              </a:rPr>
              <a:t>, je t’ __________ (</a:t>
            </a:r>
            <a:r>
              <a:rPr lang="en-US" dirty="0" err="1" smtClean="0">
                <a:solidFill>
                  <a:schemeClr val="tx1"/>
                </a:solidFill>
              </a:rPr>
              <a:t>acheter</a:t>
            </a:r>
            <a:r>
              <a:rPr lang="en-US" dirty="0" smtClean="0">
                <a:solidFill>
                  <a:schemeClr val="tx1"/>
                </a:solidFill>
              </a:rPr>
              <a:t>) un café.</a:t>
            </a:r>
          </a:p>
          <a:p>
            <a:r>
              <a:rPr lang="en-US" dirty="0" smtClean="0">
                <a:solidFill>
                  <a:schemeClr val="tx1"/>
                </a:solidFill>
              </a:rPr>
              <a:t>La prof sera </a:t>
            </a:r>
            <a:r>
              <a:rPr lang="en-US" dirty="0" err="1" smtClean="0">
                <a:solidFill>
                  <a:schemeClr val="tx1"/>
                </a:solidFill>
              </a:rPr>
              <a:t>contente</a:t>
            </a:r>
            <a:r>
              <a:rPr lang="en-US" dirty="0" smtClean="0">
                <a:solidFill>
                  <a:schemeClr val="tx1"/>
                </a:solidFill>
              </a:rPr>
              <a:t> </a:t>
            </a:r>
            <a:r>
              <a:rPr lang="en-US" dirty="0" err="1" smtClean="0">
                <a:solidFill>
                  <a:schemeClr val="tx1"/>
                </a:solidFill>
              </a:rPr>
              <a:t>si</a:t>
            </a:r>
            <a:r>
              <a:rPr lang="en-US" dirty="0" smtClean="0">
                <a:solidFill>
                  <a:schemeClr val="tx1"/>
                </a:solidFill>
              </a:rPr>
              <a:t> on ___________ (</a:t>
            </a:r>
            <a:r>
              <a:rPr lang="en-US" dirty="0" err="1" smtClean="0">
                <a:solidFill>
                  <a:schemeClr val="tx1"/>
                </a:solidFill>
              </a:rPr>
              <a:t>finir</a:t>
            </a:r>
            <a:r>
              <a:rPr lang="en-US" dirty="0" smtClean="0">
                <a:solidFill>
                  <a:schemeClr val="tx1"/>
                </a:solidFill>
              </a:rPr>
              <a:t>) les devoirs.</a:t>
            </a:r>
          </a:p>
          <a:p>
            <a:endParaRPr lang="en-US" dirty="0">
              <a:solidFill>
                <a:schemeClr val="tx1"/>
              </a:solidFill>
            </a:endParaRPr>
          </a:p>
          <a:p>
            <a:r>
              <a:rPr lang="en-US" dirty="0" smtClean="0">
                <a:solidFill>
                  <a:schemeClr val="tx1"/>
                </a:solidFill>
              </a:rPr>
              <a:t>*Turn to a partner and explain how “</a:t>
            </a:r>
            <a:r>
              <a:rPr lang="en-US" dirty="0" err="1" smtClean="0">
                <a:solidFill>
                  <a:schemeClr val="tx1"/>
                </a:solidFill>
              </a:rPr>
              <a:t>si</a:t>
            </a:r>
            <a:r>
              <a:rPr lang="en-US" dirty="0" smtClean="0">
                <a:solidFill>
                  <a:schemeClr val="tx1"/>
                </a:solidFill>
              </a:rPr>
              <a:t> clauses” with the future work!</a:t>
            </a:r>
          </a:p>
        </p:txBody>
      </p:sp>
    </p:spTree>
    <p:extLst>
      <p:ext uri="{BB962C8B-B14F-4D97-AF65-F5344CB8AC3E}">
        <p14:creationId xmlns:p14="http://schemas.microsoft.com/office/powerpoint/2010/main" val="318308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19" y="408973"/>
            <a:ext cx="10515600" cy="917552"/>
          </a:xfrm>
        </p:spPr>
        <p:txBody>
          <a:bodyPr>
            <a:normAutofit/>
          </a:bodyPr>
          <a:lstStyle/>
          <a:p>
            <a:pPr algn="ctr"/>
            <a:r>
              <a:rPr lang="en-US" sz="4400" dirty="0" err="1" smtClean="0"/>
              <a:t>L’usage</a:t>
            </a:r>
            <a:r>
              <a:rPr lang="en-US" sz="4400" dirty="0" smtClean="0"/>
              <a:t> du future </a:t>
            </a:r>
            <a:r>
              <a:rPr lang="en-US" sz="4400" dirty="0" err="1" smtClean="0"/>
              <a:t>dans</a:t>
            </a:r>
            <a:r>
              <a:rPr lang="en-US" sz="4400" dirty="0" smtClean="0"/>
              <a:t> les phrases avec </a:t>
            </a:r>
            <a:r>
              <a:rPr lang="en-US" sz="4400" b="1" i="1" dirty="0" err="1" smtClean="0"/>
              <a:t>si</a:t>
            </a:r>
            <a:endParaRPr lang="en-US" sz="4400" b="1" i="1" dirty="0"/>
          </a:p>
        </p:txBody>
      </p:sp>
      <p:sp>
        <p:nvSpPr>
          <p:cNvPr id="3" name="Text Placeholder 2"/>
          <p:cNvSpPr>
            <a:spLocks noGrp="1"/>
          </p:cNvSpPr>
          <p:nvPr>
            <p:ph type="body" idx="1"/>
          </p:nvPr>
        </p:nvSpPr>
        <p:spPr>
          <a:xfrm>
            <a:off x="831850" y="1326525"/>
            <a:ext cx="10515600" cy="5241700"/>
          </a:xfrm>
        </p:spPr>
        <p:txBody>
          <a:bodyPr>
            <a:normAutofit lnSpcReduction="10000"/>
          </a:bodyPr>
          <a:lstStyle/>
          <a:p>
            <a:r>
              <a:rPr lang="en-US" dirty="0" smtClean="0">
                <a:solidFill>
                  <a:srgbClr val="C00000"/>
                </a:solidFill>
              </a:rPr>
              <a:t>To express what WILL happen IF a certain condition is met…</a:t>
            </a:r>
          </a:p>
          <a:p>
            <a:r>
              <a:rPr lang="en-US" i="1" dirty="0" smtClean="0"/>
              <a:t>Si le bus </a:t>
            </a:r>
            <a:r>
              <a:rPr lang="en-US" i="1" dirty="0" err="1" smtClean="0"/>
              <a:t>n’arrive</a:t>
            </a:r>
            <a:r>
              <a:rPr lang="en-US" i="1" dirty="0" smtClean="0"/>
              <a:t> pas, nous </a:t>
            </a:r>
            <a:r>
              <a:rPr lang="en-US" i="1" dirty="0" err="1" smtClean="0"/>
              <a:t>prendrons</a:t>
            </a:r>
            <a:r>
              <a:rPr lang="en-US" i="1" dirty="0" smtClean="0"/>
              <a:t> le train.</a:t>
            </a:r>
          </a:p>
          <a:p>
            <a:r>
              <a:rPr lang="en-US" i="1" dirty="0" smtClean="0"/>
              <a:t>Si </a:t>
            </a:r>
            <a:r>
              <a:rPr lang="en-US" i="1" dirty="0" err="1" smtClean="0"/>
              <a:t>j’ai</a:t>
            </a:r>
            <a:r>
              <a:rPr lang="en-US" i="1" dirty="0" smtClean="0"/>
              <a:t> de </a:t>
            </a:r>
            <a:r>
              <a:rPr lang="en-US" i="1" dirty="0" err="1" smtClean="0"/>
              <a:t>l’argent</a:t>
            </a:r>
            <a:r>
              <a:rPr lang="en-US" i="1" dirty="0" smtClean="0"/>
              <a:t>, je </a:t>
            </a:r>
            <a:r>
              <a:rPr lang="en-US" i="1" dirty="0" err="1" smtClean="0"/>
              <a:t>voyagerai</a:t>
            </a:r>
            <a:r>
              <a:rPr lang="en-US" i="1" dirty="0" smtClean="0"/>
              <a:t>.</a:t>
            </a:r>
          </a:p>
          <a:p>
            <a:endParaRPr lang="en-US" dirty="0"/>
          </a:p>
          <a:p>
            <a:r>
              <a:rPr lang="en-US" dirty="0" smtClean="0">
                <a:solidFill>
                  <a:schemeClr val="tx1"/>
                </a:solidFill>
              </a:rPr>
              <a:t>*The </a:t>
            </a:r>
            <a:r>
              <a:rPr lang="en-US" dirty="0" err="1" smtClean="0">
                <a:solidFill>
                  <a:schemeClr val="tx1"/>
                </a:solidFill>
              </a:rPr>
              <a:t>si</a:t>
            </a:r>
            <a:r>
              <a:rPr lang="en-US" dirty="0" smtClean="0">
                <a:solidFill>
                  <a:schemeClr val="tx1"/>
                </a:solidFill>
              </a:rPr>
              <a:t> (if) clause, which expresses the condition</a:t>
            </a:r>
          </a:p>
          <a:p>
            <a:r>
              <a:rPr lang="en-US" dirty="0" smtClean="0">
                <a:solidFill>
                  <a:schemeClr val="tx1"/>
                </a:solidFill>
              </a:rPr>
              <a:t>*The result clause, which tells what WILL HAPPEN</a:t>
            </a:r>
          </a:p>
          <a:p>
            <a:endParaRPr lang="en-US" dirty="0">
              <a:solidFill>
                <a:schemeClr val="tx1"/>
              </a:solidFill>
            </a:endParaRPr>
          </a:p>
          <a:p>
            <a:r>
              <a:rPr lang="en-US" dirty="0" err="1" smtClean="0">
                <a:solidFill>
                  <a:schemeClr val="tx1"/>
                </a:solidFill>
              </a:rPr>
              <a:t>S’il</a:t>
            </a:r>
            <a:r>
              <a:rPr lang="en-US" dirty="0" smtClean="0">
                <a:solidFill>
                  <a:schemeClr val="tx1"/>
                </a:solidFill>
              </a:rPr>
              <a:t> fait beau, je </a:t>
            </a:r>
            <a:r>
              <a:rPr lang="en-US" dirty="0" smtClean="0">
                <a:solidFill>
                  <a:schemeClr val="tx1"/>
                </a:solidFill>
              </a:rPr>
              <a:t>_</a:t>
            </a:r>
            <a:r>
              <a:rPr lang="en-US" b="1" dirty="0" err="1" smtClean="0">
                <a:solidFill>
                  <a:srgbClr val="7030A0"/>
                </a:solidFill>
              </a:rPr>
              <a:t>ferai</a:t>
            </a:r>
            <a:r>
              <a:rPr lang="en-US" dirty="0" smtClean="0">
                <a:solidFill>
                  <a:schemeClr val="tx1"/>
                </a:solidFill>
              </a:rPr>
              <a:t>_ </a:t>
            </a:r>
            <a:r>
              <a:rPr lang="en-US" dirty="0" smtClean="0">
                <a:solidFill>
                  <a:schemeClr val="tx1"/>
                </a:solidFill>
              </a:rPr>
              <a:t>(faire) un voyage.</a:t>
            </a:r>
          </a:p>
          <a:p>
            <a:r>
              <a:rPr lang="en-US" dirty="0" smtClean="0">
                <a:solidFill>
                  <a:schemeClr val="tx1"/>
                </a:solidFill>
              </a:rPr>
              <a:t>Si </a:t>
            </a:r>
            <a:r>
              <a:rPr lang="en-US" dirty="0" err="1" smtClean="0">
                <a:solidFill>
                  <a:schemeClr val="tx1"/>
                </a:solidFill>
              </a:rPr>
              <a:t>tu</a:t>
            </a:r>
            <a:r>
              <a:rPr lang="en-US" dirty="0" smtClean="0">
                <a:solidFill>
                  <a:schemeClr val="tx1"/>
                </a:solidFill>
              </a:rPr>
              <a:t> me </a:t>
            </a:r>
            <a:r>
              <a:rPr lang="en-US" dirty="0" err="1" smtClean="0">
                <a:solidFill>
                  <a:schemeClr val="tx1"/>
                </a:solidFill>
              </a:rPr>
              <a:t>donnes</a:t>
            </a:r>
            <a:r>
              <a:rPr lang="en-US" dirty="0" smtClean="0">
                <a:solidFill>
                  <a:schemeClr val="tx1"/>
                </a:solidFill>
              </a:rPr>
              <a:t> de </a:t>
            </a:r>
            <a:r>
              <a:rPr lang="en-US" dirty="0" err="1" smtClean="0">
                <a:solidFill>
                  <a:schemeClr val="tx1"/>
                </a:solidFill>
              </a:rPr>
              <a:t>l’argent</a:t>
            </a:r>
            <a:r>
              <a:rPr lang="en-US" dirty="0" smtClean="0">
                <a:solidFill>
                  <a:schemeClr val="tx1"/>
                </a:solidFill>
              </a:rPr>
              <a:t>, je t’ </a:t>
            </a:r>
            <a:r>
              <a:rPr lang="en-US" dirty="0" smtClean="0">
                <a:solidFill>
                  <a:schemeClr val="tx1"/>
                </a:solidFill>
              </a:rPr>
              <a:t>_</a:t>
            </a:r>
            <a:r>
              <a:rPr lang="en-US" b="1" dirty="0" err="1" smtClean="0">
                <a:solidFill>
                  <a:srgbClr val="7030A0"/>
                </a:solidFill>
              </a:rPr>
              <a:t>achèterai</a:t>
            </a:r>
            <a:r>
              <a:rPr lang="en-US" dirty="0" smtClean="0">
                <a:solidFill>
                  <a:schemeClr val="tx1"/>
                </a:solidFill>
              </a:rPr>
              <a:t>_ </a:t>
            </a:r>
            <a:r>
              <a:rPr lang="en-US" dirty="0" smtClean="0">
                <a:solidFill>
                  <a:schemeClr val="tx1"/>
                </a:solidFill>
              </a:rPr>
              <a:t>(</a:t>
            </a:r>
            <a:r>
              <a:rPr lang="en-US" dirty="0" err="1" smtClean="0">
                <a:solidFill>
                  <a:schemeClr val="tx1"/>
                </a:solidFill>
              </a:rPr>
              <a:t>acheter</a:t>
            </a:r>
            <a:r>
              <a:rPr lang="en-US" dirty="0" smtClean="0">
                <a:solidFill>
                  <a:schemeClr val="tx1"/>
                </a:solidFill>
              </a:rPr>
              <a:t>) un café.</a:t>
            </a:r>
          </a:p>
          <a:p>
            <a:r>
              <a:rPr lang="en-US" dirty="0" smtClean="0">
                <a:solidFill>
                  <a:schemeClr val="tx1"/>
                </a:solidFill>
              </a:rPr>
              <a:t>La prof sera </a:t>
            </a:r>
            <a:r>
              <a:rPr lang="en-US" dirty="0" err="1" smtClean="0">
                <a:solidFill>
                  <a:schemeClr val="tx1"/>
                </a:solidFill>
              </a:rPr>
              <a:t>contente</a:t>
            </a:r>
            <a:r>
              <a:rPr lang="en-US" dirty="0" smtClean="0">
                <a:solidFill>
                  <a:schemeClr val="tx1"/>
                </a:solidFill>
              </a:rPr>
              <a:t> </a:t>
            </a:r>
            <a:r>
              <a:rPr lang="en-US" dirty="0" err="1" smtClean="0">
                <a:solidFill>
                  <a:schemeClr val="tx1"/>
                </a:solidFill>
              </a:rPr>
              <a:t>si</a:t>
            </a:r>
            <a:r>
              <a:rPr lang="en-US" dirty="0" smtClean="0">
                <a:solidFill>
                  <a:schemeClr val="tx1"/>
                </a:solidFill>
              </a:rPr>
              <a:t> on </a:t>
            </a:r>
            <a:r>
              <a:rPr lang="en-US" dirty="0" smtClean="0">
                <a:solidFill>
                  <a:schemeClr val="tx1"/>
                </a:solidFill>
              </a:rPr>
              <a:t>__</a:t>
            </a:r>
            <a:r>
              <a:rPr lang="en-US" b="1" dirty="0" err="1" smtClean="0">
                <a:solidFill>
                  <a:srgbClr val="7030A0"/>
                </a:solidFill>
              </a:rPr>
              <a:t>finit</a:t>
            </a:r>
            <a:r>
              <a:rPr lang="en-US" dirty="0" smtClean="0">
                <a:solidFill>
                  <a:schemeClr val="tx1"/>
                </a:solidFill>
              </a:rPr>
              <a:t>__ </a:t>
            </a:r>
            <a:r>
              <a:rPr lang="en-US" dirty="0" smtClean="0">
                <a:solidFill>
                  <a:schemeClr val="tx1"/>
                </a:solidFill>
              </a:rPr>
              <a:t>(</a:t>
            </a:r>
            <a:r>
              <a:rPr lang="en-US" dirty="0" err="1" smtClean="0">
                <a:solidFill>
                  <a:schemeClr val="tx1"/>
                </a:solidFill>
              </a:rPr>
              <a:t>finir</a:t>
            </a:r>
            <a:r>
              <a:rPr lang="en-US" dirty="0" smtClean="0">
                <a:solidFill>
                  <a:schemeClr val="tx1"/>
                </a:solidFill>
              </a:rPr>
              <a:t>) les devoirs.</a:t>
            </a:r>
          </a:p>
          <a:p>
            <a:endParaRPr lang="en-US" dirty="0">
              <a:solidFill>
                <a:schemeClr val="tx1"/>
              </a:solidFill>
            </a:endParaRPr>
          </a:p>
          <a:p>
            <a:r>
              <a:rPr lang="en-US" dirty="0" smtClean="0">
                <a:solidFill>
                  <a:schemeClr val="tx1"/>
                </a:solidFill>
              </a:rPr>
              <a:t>*Turn to a partner and explain how “</a:t>
            </a:r>
            <a:r>
              <a:rPr lang="en-US" dirty="0" err="1" smtClean="0">
                <a:solidFill>
                  <a:schemeClr val="tx1"/>
                </a:solidFill>
              </a:rPr>
              <a:t>si</a:t>
            </a:r>
            <a:r>
              <a:rPr lang="en-US" dirty="0" smtClean="0">
                <a:solidFill>
                  <a:schemeClr val="tx1"/>
                </a:solidFill>
              </a:rPr>
              <a:t> clauses” with the future work!</a:t>
            </a:r>
          </a:p>
        </p:txBody>
      </p:sp>
    </p:spTree>
    <p:extLst>
      <p:ext uri="{BB962C8B-B14F-4D97-AF65-F5344CB8AC3E}">
        <p14:creationId xmlns:p14="http://schemas.microsoft.com/office/powerpoint/2010/main" val="1652458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2738" y="308313"/>
            <a:ext cx="9144000" cy="1828800"/>
          </a:xfrm>
        </p:spPr>
        <p:txBody>
          <a:bodyPr>
            <a:normAutofit fontScale="90000"/>
          </a:bodyPr>
          <a:lstStyle/>
          <a:p>
            <a:pPr>
              <a:lnSpc>
                <a:spcPct val="100000"/>
              </a:lnSpc>
            </a:pPr>
            <a:r>
              <a:rPr lang="en-US" dirty="0">
                <a:solidFill>
                  <a:srgbClr val="0070C0"/>
                </a:solidFill>
              </a:rPr>
              <a:t/>
            </a:r>
            <a:br>
              <a:rPr lang="en-US" dirty="0">
                <a:solidFill>
                  <a:srgbClr val="0070C0"/>
                </a:solidFill>
              </a:rPr>
            </a:br>
            <a:endParaRPr lang="en-US" dirty="0"/>
          </a:p>
        </p:txBody>
      </p:sp>
      <p:sp>
        <p:nvSpPr>
          <p:cNvPr id="3" name="Subtitle 2"/>
          <p:cNvSpPr>
            <a:spLocks noGrp="1"/>
          </p:cNvSpPr>
          <p:nvPr>
            <p:ph type="subTitle" idx="1"/>
          </p:nvPr>
        </p:nvSpPr>
        <p:spPr>
          <a:xfrm>
            <a:off x="373488" y="2550018"/>
            <a:ext cx="5666702" cy="3348507"/>
          </a:xfrm>
        </p:spPr>
        <p:txBody>
          <a:bodyPr>
            <a:normAutofit/>
          </a:bodyPr>
          <a:lstStyle/>
          <a:p>
            <a:pPr algn="l"/>
            <a:r>
              <a:rPr lang="en-US" dirty="0"/>
              <a:t>	</a:t>
            </a:r>
            <a:r>
              <a:rPr lang="en-US" dirty="0" smtClean="0"/>
              <a:t>         </a:t>
            </a:r>
            <a:r>
              <a:rPr lang="en-US" sz="3200" dirty="0" err="1" smtClean="0"/>
              <a:t>Futur</a:t>
            </a:r>
            <a:endParaRPr lang="en-US" sz="3200" dirty="0" smtClean="0"/>
          </a:p>
          <a:p>
            <a:pPr algn="l"/>
            <a:endParaRPr lang="en-US" sz="800" dirty="0" smtClean="0"/>
          </a:p>
          <a:p>
            <a:pPr algn="l"/>
            <a:r>
              <a:rPr lang="en-US" sz="2600" dirty="0" smtClean="0"/>
              <a:t>Je </a:t>
            </a:r>
            <a:r>
              <a:rPr lang="en-US" sz="2600" b="1" dirty="0" err="1" smtClean="0">
                <a:solidFill>
                  <a:srgbClr val="7030A0"/>
                </a:solidFill>
              </a:rPr>
              <a:t>serai</a:t>
            </a:r>
            <a:r>
              <a:rPr lang="en-US" sz="2600" b="1" dirty="0" smtClean="0">
                <a:solidFill>
                  <a:srgbClr val="7030A0"/>
                </a:solidFill>
              </a:rPr>
              <a:t>		</a:t>
            </a:r>
            <a:r>
              <a:rPr lang="en-US" sz="2600" dirty="0" smtClean="0"/>
              <a:t>Nous </a:t>
            </a:r>
            <a:r>
              <a:rPr lang="en-US" sz="2600" b="1" dirty="0" err="1" smtClean="0">
                <a:solidFill>
                  <a:srgbClr val="7030A0"/>
                </a:solidFill>
              </a:rPr>
              <a:t>serons</a:t>
            </a:r>
            <a:endParaRPr lang="en-US" sz="2600" b="1" dirty="0" smtClean="0">
              <a:solidFill>
                <a:srgbClr val="7030A0"/>
              </a:solidFill>
            </a:endParaRPr>
          </a:p>
          <a:p>
            <a:pPr algn="l"/>
            <a:r>
              <a:rPr lang="en-US" sz="2600" dirty="0" err="1" smtClean="0"/>
              <a:t>Tu</a:t>
            </a:r>
            <a:r>
              <a:rPr lang="en-US" sz="2600" dirty="0" smtClean="0"/>
              <a:t> </a:t>
            </a:r>
            <a:r>
              <a:rPr lang="en-US" sz="2600" b="1" dirty="0" err="1" smtClean="0">
                <a:solidFill>
                  <a:srgbClr val="7030A0"/>
                </a:solidFill>
              </a:rPr>
              <a:t>seras</a:t>
            </a:r>
            <a:r>
              <a:rPr lang="en-US" sz="2600" b="1" dirty="0" smtClean="0">
                <a:solidFill>
                  <a:srgbClr val="7030A0"/>
                </a:solidFill>
              </a:rPr>
              <a:t>		</a:t>
            </a:r>
            <a:r>
              <a:rPr lang="en-US" sz="2600" dirty="0" err="1" smtClean="0"/>
              <a:t>Vous</a:t>
            </a:r>
            <a:r>
              <a:rPr lang="en-US" sz="2600" b="1" dirty="0" smtClean="0">
                <a:solidFill>
                  <a:srgbClr val="7030A0"/>
                </a:solidFill>
              </a:rPr>
              <a:t> </a:t>
            </a:r>
            <a:r>
              <a:rPr lang="en-US" sz="2600" b="1" dirty="0" err="1" smtClean="0">
                <a:solidFill>
                  <a:srgbClr val="7030A0"/>
                </a:solidFill>
              </a:rPr>
              <a:t>serez</a:t>
            </a:r>
            <a:endParaRPr lang="en-US" sz="2600" b="1" dirty="0" smtClean="0">
              <a:solidFill>
                <a:srgbClr val="7030A0"/>
              </a:solidFill>
            </a:endParaRPr>
          </a:p>
          <a:p>
            <a:pPr algn="l"/>
            <a:r>
              <a:rPr lang="en-US" sz="2600" dirty="0" smtClean="0"/>
              <a:t>Il</a:t>
            </a:r>
            <a:r>
              <a:rPr lang="en-US" sz="2600" b="1" dirty="0" smtClean="0">
                <a:solidFill>
                  <a:srgbClr val="7030A0"/>
                </a:solidFill>
              </a:rPr>
              <a:t> sera			</a:t>
            </a:r>
            <a:r>
              <a:rPr lang="en-US" sz="2600" dirty="0" err="1" smtClean="0"/>
              <a:t>Ils</a:t>
            </a:r>
            <a:r>
              <a:rPr lang="en-US" sz="2600" b="1" dirty="0" smtClean="0">
                <a:solidFill>
                  <a:srgbClr val="7030A0"/>
                </a:solidFill>
              </a:rPr>
              <a:t> </a:t>
            </a:r>
            <a:r>
              <a:rPr lang="en-US" sz="2600" b="1" dirty="0" err="1" smtClean="0">
                <a:solidFill>
                  <a:srgbClr val="7030A0"/>
                </a:solidFill>
              </a:rPr>
              <a:t>seront</a:t>
            </a:r>
            <a:endParaRPr lang="en-US" sz="2600" b="1" dirty="0" smtClean="0">
              <a:solidFill>
                <a:srgbClr val="7030A0"/>
              </a:solidFill>
            </a:endParaRPr>
          </a:p>
          <a:p>
            <a:pPr algn="l"/>
            <a:r>
              <a:rPr lang="en-US" sz="2600" dirty="0" smtClean="0"/>
              <a:t>Elle</a:t>
            </a:r>
            <a:r>
              <a:rPr lang="en-US" sz="2600" b="1" dirty="0" smtClean="0">
                <a:solidFill>
                  <a:srgbClr val="7030A0"/>
                </a:solidFill>
              </a:rPr>
              <a:t> sera		</a:t>
            </a:r>
            <a:r>
              <a:rPr lang="en-US" sz="2600" dirty="0" err="1" smtClean="0"/>
              <a:t>Elles</a:t>
            </a:r>
            <a:r>
              <a:rPr lang="en-US" sz="2600" b="1" dirty="0" smtClean="0">
                <a:solidFill>
                  <a:srgbClr val="7030A0"/>
                </a:solidFill>
              </a:rPr>
              <a:t> </a:t>
            </a:r>
            <a:r>
              <a:rPr lang="en-US" sz="2600" b="1" dirty="0" err="1" smtClean="0">
                <a:solidFill>
                  <a:srgbClr val="7030A0"/>
                </a:solidFill>
              </a:rPr>
              <a:t>seront</a:t>
            </a:r>
            <a:endParaRPr lang="en-US" sz="2600" b="1" dirty="0" smtClean="0">
              <a:solidFill>
                <a:srgbClr val="7030A0"/>
              </a:solidFill>
            </a:endParaRPr>
          </a:p>
          <a:p>
            <a:pPr algn="l"/>
            <a:r>
              <a:rPr lang="en-US" sz="2600" dirty="0" smtClean="0"/>
              <a:t>On</a:t>
            </a:r>
            <a:r>
              <a:rPr lang="en-US" sz="2600" b="1" dirty="0" smtClean="0">
                <a:solidFill>
                  <a:srgbClr val="7030A0"/>
                </a:solidFill>
              </a:rPr>
              <a:t> sera</a:t>
            </a:r>
            <a:r>
              <a:rPr lang="en-US" sz="2600" dirty="0" smtClean="0"/>
              <a:t>		      	</a:t>
            </a:r>
            <a:endParaRPr lang="en-US" sz="2600" b="1" dirty="0">
              <a:solidFill>
                <a:srgbClr val="CC0099"/>
              </a:solidFill>
            </a:endParaRPr>
          </a:p>
        </p:txBody>
      </p:sp>
      <p:sp>
        <p:nvSpPr>
          <p:cNvPr id="4" name="TextBox 3"/>
          <p:cNvSpPr txBox="1"/>
          <p:nvPr/>
        </p:nvSpPr>
        <p:spPr>
          <a:xfrm>
            <a:off x="244698" y="386367"/>
            <a:ext cx="11204621" cy="1569660"/>
          </a:xfrm>
          <a:prstGeom prst="rect">
            <a:avLst/>
          </a:prstGeom>
          <a:noFill/>
        </p:spPr>
        <p:txBody>
          <a:bodyPr wrap="square" rtlCol="0">
            <a:spAutoFit/>
          </a:bodyPr>
          <a:lstStyle/>
          <a:p>
            <a:r>
              <a:rPr lang="en-US" sz="3200" dirty="0"/>
              <a:t>Verbs in the </a:t>
            </a:r>
            <a:r>
              <a:rPr lang="en-US" sz="3200" dirty="0" smtClean="0"/>
              <a:t>future mean “</a:t>
            </a:r>
            <a:r>
              <a:rPr lang="en-US" sz="3200" b="1" dirty="0" smtClean="0">
                <a:solidFill>
                  <a:srgbClr val="7030A0"/>
                </a:solidFill>
              </a:rPr>
              <a:t>will</a:t>
            </a:r>
            <a:r>
              <a:rPr lang="en-US" sz="3200" dirty="0" smtClean="0"/>
              <a:t>” as opposed to the verbs in the conditional </a:t>
            </a:r>
            <a:r>
              <a:rPr lang="en-US" sz="3200" dirty="0"/>
              <a:t>mean “</a:t>
            </a:r>
            <a:r>
              <a:rPr lang="en-US" sz="3200" b="1">
                <a:solidFill>
                  <a:srgbClr val="CC0099"/>
                </a:solidFill>
              </a:rPr>
              <a:t>would</a:t>
            </a:r>
            <a:r>
              <a:rPr lang="en-US" sz="3200" smtClean="0"/>
              <a:t>”. </a:t>
            </a:r>
            <a:r>
              <a:rPr lang="en-US" sz="3200" dirty="0"/>
              <a:t>To form the conditional, use the same stems as the future and then add the imperfect tense endings.</a:t>
            </a:r>
            <a:endParaRPr lang="fr-FR" sz="3200" dirty="0"/>
          </a:p>
        </p:txBody>
      </p:sp>
      <p:sp>
        <p:nvSpPr>
          <p:cNvPr id="5" name="Subtitle 2"/>
          <p:cNvSpPr txBox="1">
            <a:spLocks/>
          </p:cNvSpPr>
          <p:nvPr/>
        </p:nvSpPr>
        <p:spPr>
          <a:xfrm>
            <a:off x="6194738" y="2550018"/>
            <a:ext cx="5525037" cy="311668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t>	 </a:t>
            </a:r>
            <a:r>
              <a:rPr lang="en-US" sz="3200" dirty="0" err="1" smtClean="0"/>
              <a:t>Conditionnel</a:t>
            </a:r>
            <a:r>
              <a:rPr lang="en-US" sz="3200" dirty="0" smtClean="0">
                <a:solidFill>
                  <a:srgbClr val="FF0000"/>
                </a:solidFill>
              </a:rPr>
              <a:t>			</a:t>
            </a:r>
          </a:p>
          <a:p>
            <a:pPr algn="l"/>
            <a:r>
              <a:rPr lang="en-US" sz="2800" dirty="0" smtClean="0"/>
              <a:t>Je </a:t>
            </a:r>
            <a:r>
              <a:rPr lang="en-US" sz="2800" b="1" dirty="0" err="1" smtClean="0">
                <a:solidFill>
                  <a:srgbClr val="CC0099"/>
                </a:solidFill>
              </a:rPr>
              <a:t>serais</a:t>
            </a:r>
            <a:r>
              <a:rPr lang="en-US" sz="2800" b="1" dirty="0" smtClean="0">
                <a:solidFill>
                  <a:srgbClr val="7030A0"/>
                </a:solidFill>
              </a:rPr>
              <a:t>		</a:t>
            </a:r>
            <a:r>
              <a:rPr lang="en-US" sz="2800" dirty="0" smtClean="0"/>
              <a:t>Nous </a:t>
            </a:r>
            <a:r>
              <a:rPr lang="en-US" sz="2800" b="1" dirty="0" err="1" smtClean="0">
                <a:solidFill>
                  <a:srgbClr val="CC0099"/>
                </a:solidFill>
              </a:rPr>
              <a:t>serions</a:t>
            </a:r>
            <a:endParaRPr lang="en-US" sz="2800" b="1" dirty="0" smtClean="0">
              <a:solidFill>
                <a:srgbClr val="CC0099"/>
              </a:solidFill>
            </a:endParaRPr>
          </a:p>
          <a:p>
            <a:pPr algn="l"/>
            <a:r>
              <a:rPr lang="en-US" sz="2800" dirty="0" err="1" smtClean="0"/>
              <a:t>Tu</a:t>
            </a:r>
            <a:r>
              <a:rPr lang="en-US" sz="2800" dirty="0" smtClean="0"/>
              <a:t> </a:t>
            </a:r>
            <a:r>
              <a:rPr lang="en-US" sz="2800" b="1" dirty="0" err="1" smtClean="0">
                <a:solidFill>
                  <a:srgbClr val="CC0099"/>
                </a:solidFill>
              </a:rPr>
              <a:t>serais</a:t>
            </a:r>
            <a:r>
              <a:rPr lang="en-US" sz="2800" b="1" dirty="0" smtClean="0">
                <a:solidFill>
                  <a:srgbClr val="7030A0"/>
                </a:solidFill>
              </a:rPr>
              <a:t>		</a:t>
            </a:r>
            <a:r>
              <a:rPr lang="en-US" sz="2800" dirty="0" err="1" smtClean="0"/>
              <a:t>Vous</a:t>
            </a:r>
            <a:r>
              <a:rPr lang="en-US" sz="2800" b="1" dirty="0" smtClean="0">
                <a:solidFill>
                  <a:srgbClr val="7030A0"/>
                </a:solidFill>
              </a:rPr>
              <a:t> </a:t>
            </a:r>
            <a:r>
              <a:rPr lang="en-US" sz="2800" b="1" dirty="0" err="1" smtClean="0">
                <a:solidFill>
                  <a:srgbClr val="CC0099"/>
                </a:solidFill>
              </a:rPr>
              <a:t>seriez</a:t>
            </a:r>
            <a:endParaRPr lang="en-US" sz="2800" b="1" dirty="0" smtClean="0">
              <a:solidFill>
                <a:srgbClr val="CC0099"/>
              </a:solidFill>
            </a:endParaRPr>
          </a:p>
          <a:p>
            <a:pPr algn="l"/>
            <a:r>
              <a:rPr lang="en-US" sz="2800" dirty="0" smtClean="0"/>
              <a:t>Il</a:t>
            </a:r>
            <a:r>
              <a:rPr lang="en-US" sz="2800" b="1" dirty="0" smtClean="0">
                <a:solidFill>
                  <a:srgbClr val="7030A0"/>
                </a:solidFill>
              </a:rPr>
              <a:t> </a:t>
            </a:r>
            <a:r>
              <a:rPr lang="en-US" sz="2800" b="1" dirty="0" err="1" smtClean="0">
                <a:solidFill>
                  <a:srgbClr val="CC0099"/>
                </a:solidFill>
              </a:rPr>
              <a:t>serait</a:t>
            </a:r>
            <a:r>
              <a:rPr lang="en-US" sz="2800" b="1" dirty="0" smtClean="0">
                <a:solidFill>
                  <a:srgbClr val="7030A0"/>
                </a:solidFill>
              </a:rPr>
              <a:t>		</a:t>
            </a:r>
            <a:r>
              <a:rPr lang="en-US" sz="2800" dirty="0" err="1" smtClean="0"/>
              <a:t>Ils</a:t>
            </a:r>
            <a:r>
              <a:rPr lang="en-US" sz="2800" b="1" dirty="0" smtClean="0">
                <a:solidFill>
                  <a:srgbClr val="7030A0"/>
                </a:solidFill>
              </a:rPr>
              <a:t> </a:t>
            </a:r>
            <a:r>
              <a:rPr lang="en-US" sz="2800" b="1" dirty="0" err="1" smtClean="0">
                <a:solidFill>
                  <a:srgbClr val="CC0099"/>
                </a:solidFill>
              </a:rPr>
              <a:t>seraient</a:t>
            </a:r>
            <a:endParaRPr lang="en-US" sz="2800" b="1" dirty="0" smtClean="0">
              <a:solidFill>
                <a:srgbClr val="CC0099"/>
              </a:solidFill>
            </a:endParaRPr>
          </a:p>
          <a:p>
            <a:pPr algn="l"/>
            <a:r>
              <a:rPr lang="en-US" sz="2800" dirty="0" smtClean="0"/>
              <a:t>Elle</a:t>
            </a:r>
            <a:r>
              <a:rPr lang="en-US" sz="2800" b="1" dirty="0" smtClean="0">
                <a:solidFill>
                  <a:srgbClr val="7030A0"/>
                </a:solidFill>
              </a:rPr>
              <a:t> </a:t>
            </a:r>
            <a:r>
              <a:rPr lang="en-US" sz="2800" b="1" dirty="0" err="1" smtClean="0">
                <a:solidFill>
                  <a:srgbClr val="CC0099"/>
                </a:solidFill>
              </a:rPr>
              <a:t>serait</a:t>
            </a:r>
            <a:r>
              <a:rPr lang="en-US" sz="2800" b="1" dirty="0" smtClean="0">
                <a:solidFill>
                  <a:srgbClr val="7030A0"/>
                </a:solidFill>
              </a:rPr>
              <a:t>		</a:t>
            </a:r>
            <a:r>
              <a:rPr lang="en-US" sz="2800" dirty="0" err="1" smtClean="0"/>
              <a:t>Elles</a:t>
            </a:r>
            <a:r>
              <a:rPr lang="en-US" sz="2800" b="1" dirty="0" smtClean="0">
                <a:solidFill>
                  <a:srgbClr val="7030A0"/>
                </a:solidFill>
              </a:rPr>
              <a:t> </a:t>
            </a:r>
            <a:r>
              <a:rPr lang="en-US" sz="2800" b="1" dirty="0" err="1" smtClean="0">
                <a:solidFill>
                  <a:srgbClr val="CC0099"/>
                </a:solidFill>
              </a:rPr>
              <a:t>seraient</a:t>
            </a:r>
            <a:endParaRPr lang="en-US" sz="2800" b="1" dirty="0" smtClean="0">
              <a:solidFill>
                <a:srgbClr val="CC0099"/>
              </a:solidFill>
            </a:endParaRPr>
          </a:p>
          <a:p>
            <a:pPr algn="l"/>
            <a:r>
              <a:rPr lang="en-US" sz="2800" dirty="0" smtClean="0"/>
              <a:t>On</a:t>
            </a:r>
            <a:r>
              <a:rPr lang="en-US" sz="2800" b="1" dirty="0" smtClean="0">
                <a:solidFill>
                  <a:srgbClr val="7030A0"/>
                </a:solidFill>
              </a:rPr>
              <a:t> </a:t>
            </a:r>
            <a:r>
              <a:rPr lang="en-US" sz="2800" b="1" dirty="0" err="1" smtClean="0">
                <a:solidFill>
                  <a:srgbClr val="CC0099"/>
                </a:solidFill>
              </a:rPr>
              <a:t>serait</a:t>
            </a:r>
            <a:r>
              <a:rPr lang="en-US" sz="2800" dirty="0" smtClean="0"/>
              <a:t>	</a:t>
            </a:r>
            <a:r>
              <a:rPr lang="en-US" dirty="0" smtClean="0"/>
              <a:t>	      	</a:t>
            </a:r>
            <a:endParaRPr lang="en-US" b="1" dirty="0">
              <a:solidFill>
                <a:srgbClr val="CC0099"/>
              </a:solidFill>
            </a:endParaRPr>
          </a:p>
        </p:txBody>
      </p:sp>
      <p:cxnSp>
        <p:nvCxnSpPr>
          <p:cNvPr id="7" name="Straight Connector 6"/>
          <p:cNvCxnSpPr/>
          <p:nvPr/>
        </p:nvCxnSpPr>
        <p:spPr>
          <a:xfrm>
            <a:off x="5634318" y="2215167"/>
            <a:ext cx="13447" cy="433355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512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2738" y="308313"/>
            <a:ext cx="9144000" cy="1828800"/>
          </a:xfrm>
        </p:spPr>
        <p:txBody>
          <a:bodyPr>
            <a:normAutofit fontScale="90000"/>
          </a:bodyPr>
          <a:lstStyle/>
          <a:p>
            <a:pPr>
              <a:lnSpc>
                <a:spcPct val="100000"/>
              </a:lnSpc>
            </a:pPr>
            <a:r>
              <a:rPr lang="en-US" dirty="0">
                <a:solidFill>
                  <a:srgbClr val="0070C0"/>
                </a:solidFill>
              </a:rPr>
              <a:t/>
            </a:r>
            <a:br>
              <a:rPr lang="en-US" dirty="0">
                <a:solidFill>
                  <a:srgbClr val="0070C0"/>
                </a:solidFill>
              </a:rPr>
            </a:br>
            <a:endParaRPr lang="en-US" dirty="0"/>
          </a:p>
        </p:txBody>
      </p:sp>
      <p:sp>
        <p:nvSpPr>
          <p:cNvPr id="4" name="TextBox 3"/>
          <p:cNvSpPr txBox="1"/>
          <p:nvPr/>
        </p:nvSpPr>
        <p:spPr>
          <a:xfrm>
            <a:off x="244698" y="386367"/>
            <a:ext cx="11204621" cy="1569660"/>
          </a:xfrm>
          <a:prstGeom prst="rect">
            <a:avLst/>
          </a:prstGeom>
          <a:noFill/>
        </p:spPr>
        <p:txBody>
          <a:bodyPr wrap="square" rtlCol="0">
            <a:spAutoFit/>
          </a:bodyPr>
          <a:lstStyle/>
          <a:p>
            <a:r>
              <a:rPr lang="en-US" sz="3200" dirty="0"/>
              <a:t>Verbs in the </a:t>
            </a:r>
            <a:r>
              <a:rPr lang="en-US" sz="3200" dirty="0" smtClean="0"/>
              <a:t>future mean “</a:t>
            </a:r>
            <a:r>
              <a:rPr lang="en-US" sz="3200" b="1" dirty="0" smtClean="0">
                <a:solidFill>
                  <a:srgbClr val="7030A0"/>
                </a:solidFill>
              </a:rPr>
              <a:t>will</a:t>
            </a:r>
            <a:r>
              <a:rPr lang="en-US" sz="3200" dirty="0" smtClean="0"/>
              <a:t>” as opposed to the verbs in the conditional </a:t>
            </a:r>
            <a:r>
              <a:rPr lang="en-US" sz="3200" dirty="0"/>
              <a:t>mean “</a:t>
            </a:r>
            <a:r>
              <a:rPr lang="en-US" sz="3200" b="1">
                <a:solidFill>
                  <a:srgbClr val="CC0099"/>
                </a:solidFill>
              </a:rPr>
              <a:t>would</a:t>
            </a:r>
            <a:r>
              <a:rPr lang="en-US" sz="3200" smtClean="0"/>
              <a:t>”. </a:t>
            </a:r>
            <a:r>
              <a:rPr lang="en-US" sz="3200" dirty="0"/>
              <a:t>To form the conditional, use the same stems as the future and then add the imperfect tense endings.</a:t>
            </a:r>
            <a:endParaRPr lang="fr-FR" sz="3200" dirty="0"/>
          </a:p>
        </p:txBody>
      </p:sp>
      <p:sp>
        <p:nvSpPr>
          <p:cNvPr id="5" name="Subtitle 2"/>
          <p:cNvSpPr txBox="1">
            <a:spLocks/>
          </p:cNvSpPr>
          <p:nvPr/>
        </p:nvSpPr>
        <p:spPr>
          <a:xfrm>
            <a:off x="3028457" y="2440835"/>
            <a:ext cx="7289250" cy="367336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a:t>	</a:t>
            </a:r>
            <a:r>
              <a:rPr lang="en-US" sz="4000" dirty="0" smtClean="0"/>
              <a:t>	</a:t>
            </a:r>
            <a:r>
              <a:rPr lang="en-US" sz="4000" dirty="0" err="1" smtClean="0"/>
              <a:t>Conditionnel</a:t>
            </a:r>
            <a:r>
              <a:rPr lang="en-US" sz="4000" dirty="0" smtClean="0">
                <a:solidFill>
                  <a:srgbClr val="FF0000"/>
                </a:solidFill>
              </a:rPr>
              <a:t>			</a:t>
            </a:r>
          </a:p>
          <a:p>
            <a:pPr algn="l"/>
            <a:r>
              <a:rPr lang="en-US" sz="4000" dirty="0" smtClean="0"/>
              <a:t>Je </a:t>
            </a:r>
            <a:r>
              <a:rPr lang="en-US" sz="4000" b="1" dirty="0" err="1" smtClean="0">
                <a:solidFill>
                  <a:srgbClr val="CC0099"/>
                </a:solidFill>
              </a:rPr>
              <a:t>serais</a:t>
            </a:r>
            <a:r>
              <a:rPr lang="en-US" sz="4000" b="1" dirty="0" smtClean="0">
                <a:solidFill>
                  <a:srgbClr val="7030A0"/>
                </a:solidFill>
              </a:rPr>
              <a:t>		</a:t>
            </a:r>
            <a:r>
              <a:rPr lang="en-US" sz="4000" dirty="0" smtClean="0"/>
              <a:t>Nous </a:t>
            </a:r>
            <a:r>
              <a:rPr lang="en-US" sz="4000" b="1" dirty="0" err="1" smtClean="0">
                <a:solidFill>
                  <a:srgbClr val="CC0099"/>
                </a:solidFill>
              </a:rPr>
              <a:t>serions</a:t>
            </a:r>
            <a:endParaRPr lang="en-US" sz="4000" b="1" dirty="0" smtClean="0">
              <a:solidFill>
                <a:srgbClr val="CC0099"/>
              </a:solidFill>
            </a:endParaRPr>
          </a:p>
          <a:p>
            <a:pPr algn="l"/>
            <a:r>
              <a:rPr lang="en-US" sz="4000" dirty="0" err="1" smtClean="0"/>
              <a:t>Tu</a:t>
            </a:r>
            <a:r>
              <a:rPr lang="en-US" sz="4000" dirty="0" smtClean="0"/>
              <a:t> </a:t>
            </a:r>
            <a:r>
              <a:rPr lang="en-US" sz="4000" b="1" dirty="0" err="1" smtClean="0">
                <a:solidFill>
                  <a:srgbClr val="CC0099"/>
                </a:solidFill>
              </a:rPr>
              <a:t>serais</a:t>
            </a:r>
            <a:r>
              <a:rPr lang="en-US" sz="4000" b="1" dirty="0" smtClean="0">
                <a:solidFill>
                  <a:srgbClr val="7030A0"/>
                </a:solidFill>
              </a:rPr>
              <a:t>		</a:t>
            </a:r>
            <a:r>
              <a:rPr lang="en-US" sz="4000" dirty="0" err="1" smtClean="0"/>
              <a:t>Vous</a:t>
            </a:r>
            <a:r>
              <a:rPr lang="en-US" sz="4000" b="1" dirty="0" smtClean="0">
                <a:solidFill>
                  <a:srgbClr val="7030A0"/>
                </a:solidFill>
              </a:rPr>
              <a:t> </a:t>
            </a:r>
            <a:r>
              <a:rPr lang="en-US" sz="4000" b="1" dirty="0" err="1" smtClean="0">
                <a:solidFill>
                  <a:srgbClr val="CC0099"/>
                </a:solidFill>
              </a:rPr>
              <a:t>seriez</a:t>
            </a:r>
            <a:endParaRPr lang="en-US" sz="4000" b="1" dirty="0" smtClean="0">
              <a:solidFill>
                <a:srgbClr val="CC0099"/>
              </a:solidFill>
            </a:endParaRPr>
          </a:p>
          <a:p>
            <a:pPr algn="l"/>
            <a:r>
              <a:rPr lang="en-US" sz="4000" dirty="0" smtClean="0"/>
              <a:t>Il</a:t>
            </a:r>
            <a:r>
              <a:rPr lang="en-US" sz="4000" b="1" dirty="0" smtClean="0">
                <a:solidFill>
                  <a:srgbClr val="7030A0"/>
                </a:solidFill>
              </a:rPr>
              <a:t> </a:t>
            </a:r>
            <a:r>
              <a:rPr lang="en-US" sz="4000" b="1" dirty="0" err="1" smtClean="0">
                <a:solidFill>
                  <a:srgbClr val="CC0099"/>
                </a:solidFill>
              </a:rPr>
              <a:t>serait</a:t>
            </a:r>
            <a:r>
              <a:rPr lang="en-US" sz="4000" b="1" dirty="0" smtClean="0">
                <a:solidFill>
                  <a:srgbClr val="7030A0"/>
                </a:solidFill>
              </a:rPr>
              <a:t>		</a:t>
            </a:r>
            <a:r>
              <a:rPr lang="en-US" sz="4000" dirty="0" err="1" smtClean="0"/>
              <a:t>Ils</a:t>
            </a:r>
            <a:r>
              <a:rPr lang="en-US" sz="4000" b="1" dirty="0" smtClean="0">
                <a:solidFill>
                  <a:srgbClr val="7030A0"/>
                </a:solidFill>
              </a:rPr>
              <a:t> </a:t>
            </a:r>
            <a:r>
              <a:rPr lang="en-US" sz="4000" b="1" dirty="0" err="1" smtClean="0">
                <a:solidFill>
                  <a:srgbClr val="CC0099"/>
                </a:solidFill>
              </a:rPr>
              <a:t>seraient</a:t>
            </a:r>
            <a:endParaRPr lang="en-US" sz="4000" b="1" dirty="0" smtClean="0">
              <a:solidFill>
                <a:srgbClr val="CC0099"/>
              </a:solidFill>
            </a:endParaRPr>
          </a:p>
          <a:p>
            <a:pPr algn="l"/>
            <a:r>
              <a:rPr lang="en-US" sz="4000" dirty="0" smtClean="0"/>
              <a:t>Elle</a:t>
            </a:r>
            <a:r>
              <a:rPr lang="en-US" sz="4000" b="1" dirty="0" smtClean="0">
                <a:solidFill>
                  <a:srgbClr val="7030A0"/>
                </a:solidFill>
              </a:rPr>
              <a:t> </a:t>
            </a:r>
            <a:r>
              <a:rPr lang="en-US" sz="4000" b="1" dirty="0" err="1" smtClean="0">
                <a:solidFill>
                  <a:srgbClr val="CC0099"/>
                </a:solidFill>
              </a:rPr>
              <a:t>serait</a:t>
            </a:r>
            <a:r>
              <a:rPr lang="en-US" sz="4000" b="1" dirty="0" smtClean="0">
                <a:solidFill>
                  <a:srgbClr val="7030A0"/>
                </a:solidFill>
              </a:rPr>
              <a:t>	</a:t>
            </a:r>
            <a:r>
              <a:rPr lang="en-US" sz="4000" dirty="0" err="1" smtClean="0"/>
              <a:t>Elles</a:t>
            </a:r>
            <a:r>
              <a:rPr lang="en-US" sz="4000" b="1" dirty="0" smtClean="0">
                <a:solidFill>
                  <a:srgbClr val="7030A0"/>
                </a:solidFill>
              </a:rPr>
              <a:t> </a:t>
            </a:r>
            <a:r>
              <a:rPr lang="en-US" sz="4000" b="1" dirty="0" err="1" smtClean="0">
                <a:solidFill>
                  <a:srgbClr val="CC0099"/>
                </a:solidFill>
              </a:rPr>
              <a:t>seraient</a:t>
            </a:r>
            <a:endParaRPr lang="en-US" sz="4000" b="1" dirty="0" smtClean="0">
              <a:solidFill>
                <a:srgbClr val="CC0099"/>
              </a:solidFill>
            </a:endParaRPr>
          </a:p>
          <a:p>
            <a:pPr algn="l"/>
            <a:r>
              <a:rPr lang="en-US" sz="4000" dirty="0" smtClean="0"/>
              <a:t>On</a:t>
            </a:r>
            <a:r>
              <a:rPr lang="en-US" sz="4000" b="1" dirty="0" smtClean="0">
                <a:solidFill>
                  <a:srgbClr val="7030A0"/>
                </a:solidFill>
              </a:rPr>
              <a:t> </a:t>
            </a:r>
            <a:r>
              <a:rPr lang="en-US" sz="4000" b="1" dirty="0" err="1" smtClean="0">
                <a:solidFill>
                  <a:srgbClr val="CC0099"/>
                </a:solidFill>
              </a:rPr>
              <a:t>serait</a:t>
            </a:r>
            <a:r>
              <a:rPr lang="en-US" sz="2800" dirty="0" smtClean="0"/>
              <a:t>	</a:t>
            </a:r>
            <a:r>
              <a:rPr lang="en-US" dirty="0" smtClean="0"/>
              <a:t>	      	</a:t>
            </a:r>
            <a:endParaRPr lang="en-US" b="1" dirty="0">
              <a:solidFill>
                <a:srgbClr val="CC0099"/>
              </a:solidFill>
            </a:endParaRPr>
          </a:p>
        </p:txBody>
      </p:sp>
    </p:spTree>
    <p:extLst>
      <p:ext uri="{BB962C8B-B14F-4D97-AF65-F5344CB8AC3E}">
        <p14:creationId xmlns:p14="http://schemas.microsoft.com/office/powerpoint/2010/main" val="1174924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27536</TotalTime>
  <Words>1642</Words>
  <Application>Microsoft Office PowerPoint</Application>
  <PresentationFormat>Widescreen</PresentationFormat>
  <Paragraphs>357</Paragraphs>
  <Slides>46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Times New Roman</vt:lpstr>
      <vt:lpstr>Office Theme</vt:lpstr>
      <vt:lpstr>Le Futur</vt:lpstr>
      <vt:lpstr>Jean et Marie</vt:lpstr>
      <vt:lpstr>Jean et Marie</vt:lpstr>
      <vt:lpstr>La Technologie </vt:lpstr>
      <vt:lpstr>La Technologie </vt:lpstr>
      <vt:lpstr>L’usage du future dans les phrases avec si</vt:lpstr>
      <vt:lpstr>L’usage du future dans les phrases avec si</vt:lpstr>
      <vt:lpstr> </vt:lpstr>
      <vt:lpstr> </vt:lpstr>
      <vt:lpstr>In the sentences below, the verb in the si clause is in the imperfect and the result clause is in the conditional.  The conditional is used to describe what people WOULD DO, what WOULD HAPPEN  if a certain condition were met. Si clauses with imperfect and conditional reflect situations that are more hypothetical than si clauses with present + future.   The structure of this si clause (or If/then statement) is:  Si + imparfait + conditionnel.  You can also have conditionnel + si + imparfait.  </vt:lpstr>
      <vt:lpstr>Si + imparfait + conditionnel</vt:lpstr>
      <vt:lpstr>Si + imparfait + conditionnel</vt:lpstr>
      <vt:lpstr>Si + imparfait + conditionnel</vt:lpstr>
      <vt:lpstr>Si + imparfait + conditionnel</vt:lpstr>
      <vt:lpstr>PowerPoint Presentation</vt:lpstr>
      <vt:lpstr>PowerPoint Presentation</vt:lpstr>
      <vt:lpstr>Les indications</vt:lpstr>
      <vt:lpstr>Les indications</vt:lpstr>
      <vt:lpstr>Vocabulaire – retrouver son chemin en ville Vous continuez tout droit sur la rue des lilas et puis vous tournez à gauche.  Vous continuez sur la rue des fleurs et puis le café-tabac est à gauche.</vt:lpstr>
      <vt:lpstr>Vocabulaire – retrouver son chemin en ville Vous continuez tout droit sur la rue des lilas et puis vous tournez à gauche.  Vous continuez sur la rue des fleurs et puis le café-tabac est à gauche.</vt:lpstr>
      <vt:lpstr>Vocabulaire – retrouver son chemin en ville </vt:lpstr>
      <vt:lpstr>Vocabulaire – retrouver son chemin en ville </vt:lpstr>
      <vt:lpstr>Vocabulaire – retrouver son chemin en ville </vt:lpstr>
      <vt:lpstr>Vocabulaire – retrouver son chemin en ville </vt:lpstr>
      <vt:lpstr>Vocabulaire – retrouver son chemin en ville </vt:lpstr>
      <vt:lpstr>Vocabulaire – retrouver son chemin en ville </vt:lpstr>
      <vt:lpstr>Vocabulaire – retrouver son chemin en ville </vt:lpstr>
      <vt:lpstr>PowerPoint Presentation</vt:lpstr>
      <vt:lpstr>Mais attention!  Il ne faut pas … se perdre.</vt:lpstr>
      <vt:lpstr>se perdre</vt:lpstr>
      <vt:lpstr>Vocabulaire – en ville</vt:lpstr>
      <vt:lpstr>Révision de l’imparfait</vt:lpstr>
      <vt:lpstr>Révision de l’imparfait</vt:lpstr>
      <vt:lpstr>Petites Conversations</vt:lpstr>
      <vt:lpstr>Le passé composé &amp; L’imparfait</vt:lpstr>
      <vt:lpstr>Passé Composé</vt:lpstr>
      <vt:lpstr>Passé Composé</vt:lpstr>
      <vt:lpstr>Partie I</vt:lpstr>
      <vt:lpstr>Partie I</vt:lpstr>
      <vt:lpstr>Partie II</vt:lpstr>
      <vt:lpstr>Partie II</vt:lpstr>
      <vt:lpstr>PowerPoint Presentation</vt:lpstr>
      <vt:lpstr>L’examen final, comment préparer?</vt:lpstr>
      <vt:lpstr>Partie III</vt:lpstr>
      <vt:lpstr>Partie II</vt:lpstr>
      <vt:lpstr>Le Maghreb</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LeClair-Ash, Ann D</dc:creator>
  <cp:lastModifiedBy>LeClair-Ash, Ann D</cp:lastModifiedBy>
  <cp:revision>754</cp:revision>
  <cp:lastPrinted>2018-05-16T16:09:53Z</cp:lastPrinted>
  <dcterms:created xsi:type="dcterms:W3CDTF">2017-12-26T03:16:08Z</dcterms:created>
  <dcterms:modified xsi:type="dcterms:W3CDTF">2018-05-19T14:52:58Z</dcterms:modified>
</cp:coreProperties>
</file>