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82" r:id="rId4"/>
    <p:sldId id="280" r:id="rId5"/>
    <p:sldId id="281" r:id="rId6"/>
    <p:sldId id="257" r:id="rId7"/>
    <p:sldId id="274" r:id="rId8"/>
    <p:sldId id="268" r:id="rId9"/>
    <p:sldId id="258" r:id="rId10"/>
    <p:sldId id="276" r:id="rId11"/>
    <p:sldId id="267" r:id="rId12"/>
    <p:sldId id="269" r:id="rId13"/>
    <p:sldId id="271" r:id="rId14"/>
    <p:sldId id="279" r:id="rId15"/>
    <p:sldId id="265" r:id="rId16"/>
    <p:sldId id="27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16833-4C1E-47DC-8704-CF36A31C955C}" type="datetimeFigureOut">
              <a:rPr lang="fr-FR" smtClean="0"/>
              <a:t>15/12/2018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23B97-F774-4129-90F4-FB4F8DF3FB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03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EAC54-EAC0-4D50-8903-18353B3640D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55C-2CCD-4701-AC9D-97B706F2002E}" type="datetimeFigureOut">
              <a:rPr lang="fr-FR" smtClean="0"/>
              <a:t>15/12/2018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5CE9-5A9D-4345-8576-61D3102278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14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55C-2CCD-4701-AC9D-97B706F2002E}" type="datetimeFigureOut">
              <a:rPr lang="fr-FR" smtClean="0"/>
              <a:t>15/12/2018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5CE9-5A9D-4345-8576-61D3102278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41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55C-2CCD-4701-AC9D-97B706F2002E}" type="datetimeFigureOut">
              <a:rPr lang="fr-FR" smtClean="0"/>
              <a:t>15/12/2018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5CE9-5A9D-4345-8576-61D3102278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78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55C-2CCD-4701-AC9D-97B706F2002E}" type="datetimeFigureOut">
              <a:rPr lang="fr-FR" smtClean="0"/>
              <a:t>15/12/2018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5CE9-5A9D-4345-8576-61D3102278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65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55C-2CCD-4701-AC9D-97B706F2002E}" type="datetimeFigureOut">
              <a:rPr lang="fr-FR" smtClean="0"/>
              <a:t>15/12/2018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5CE9-5A9D-4345-8576-61D3102278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96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55C-2CCD-4701-AC9D-97B706F2002E}" type="datetimeFigureOut">
              <a:rPr lang="fr-FR" smtClean="0"/>
              <a:t>15/12/2018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5CE9-5A9D-4345-8576-61D3102278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28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55C-2CCD-4701-AC9D-97B706F2002E}" type="datetimeFigureOut">
              <a:rPr lang="fr-FR" smtClean="0"/>
              <a:t>15/12/2018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5CE9-5A9D-4345-8576-61D3102278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3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55C-2CCD-4701-AC9D-97B706F2002E}" type="datetimeFigureOut">
              <a:rPr lang="fr-FR" smtClean="0"/>
              <a:t>15/12/2018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5CE9-5A9D-4345-8576-61D3102278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67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55C-2CCD-4701-AC9D-97B706F2002E}" type="datetimeFigureOut">
              <a:rPr lang="fr-FR" smtClean="0"/>
              <a:t>15/12/2018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5CE9-5A9D-4345-8576-61D3102278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60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55C-2CCD-4701-AC9D-97B706F2002E}" type="datetimeFigureOut">
              <a:rPr lang="fr-FR" smtClean="0"/>
              <a:t>15/12/2018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5CE9-5A9D-4345-8576-61D3102278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00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E55C-2CCD-4701-AC9D-97B706F2002E}" type="datetimeFigureOut">
              <a:rPr lang="fr-FR" smtClean="0"/>
              <a:t>15/12/2018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5CE9-5A9D-4345-8576-61D3102278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6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E55C-2CCD-4701-AC9D-97B706F2002E}" type="datetimeFigureOut">
              <a:rPr lang="fr-FR" smtClean="0"/>
              <a:t>15/12/2018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5CE9-5A9D-4345-8576-61D3102278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08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969" y="645845"/>
            <a:ext cx="9144000" cy="149204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Examen Final</a:t>
            </a:r>
            <a:br>
              <a:rPr lang="fr-FR" dirty="0" smtClean="0"/>
            </a:br>
            <a:r>
              <a:rPr lang="fr-FR" dirty="0" smtClean="0"/>
              <a:t>l’automne 2018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69" y="3000777"/>
            <a:ext cx="9144000" cy="837127"/>
          </a:xfrm>
        </p:spPr>
        <p:txBody>
          <a:bodyPr>
            <a:normAutofit/>
          </a:bodyPr>
          <a:lstStyle/>
          <a:p>
            <a:r>
              <a:rPr lang="fr-FR" sz="4000" dirty="0" smtClean="0"/>
              <a:t>Guide sur la culture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32517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63757" y="-602705"/>
            <a:ext cx="8130248" cy="1600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Baskerville Old Face" panose="02020602080505020303" pitchFamily="18" charset="0"/>
              </a:rPr>
              <a:t>Le </a:t>
            </a:r>
            <a:r>
              <a:rPr lang="en-US" sz="4800" b="1" dirty="0" err="1" smtClean="0">
                <a:latin typeface="Baskerville Old Face" panose="02020602080505020303" pitchFamily="18" charset="0"/>
              </a:rPr>
              <a:t>Cimetière</a:t>
            </a:r>
            <a:r>
              <a:rPr lang="en-US" sz="4800" b="1" dirty="0" smtClean="0">
                <a:latin typeface="Baskerville Old Face" panose="02020602080505020303" pitchFamily="18" charset="0"/>
              </a:rPr>
              <a:t> </a:t>
            </a:r>
            <a:r>
              <a:rPr lang="en-US" sz="4800" b="1" dirty="0" err="1" smtClean="0">
                <a:latin typeface="Baskerville Old Face" panose="02020602080505020303" pitchFamily="18" charset="0"/>
              </a:rPr>
              <a:t>Père</a:t>
            </a:r>
            <a:r>
              <a:rPr lang="en-US" sz="4800" b="1" dirty="0" smtClean="0">
                <a:latin typeface="Baskerville Old Face" panose="02020602080505020303" pitchFamily="18" charset="0"/>
              </a:rPr>
              <a:t> </a:t>
            </a:r>
            <a:r>
              <a:rPr lang="en-US" sz="4800" b="1" dirty="0" err="1" smtClean="0">
                <a:latin typeface="Baskerville Old Face" panose="02020602080505020303" pitchFamily="18" charset="0"/>
              </a:rPr>
              <a:t>LaChaise</a:t>
            </a:r>
            <a:endParaRPr lang="en-US" sz="4800" b="1" dirty="0">
              <a:latin typeface="Baskerville Old Face" panose="02020602080505020303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50" y="997495"/>
            <a:ext cx="4338854" cy="289034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04552" y="1236632"/>
            <a:ext cx="5155198" cy="186528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Ce cimetière se trouve à Paris.  Il est un cimetière jardin et connu pour sa tranquillité. </a:t>
            </a:r>
            <a:endParaRPr lang="fr-FR" sz="3200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" r="6335"/>
          <a:stretch/>
        </p:blipFill>
        <p:spPr>
          <a:xfrm>
            <a:off x="625403" y="3767074"/>
            <a:ext cx="2710226" cy="29815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3335629" y="4375135"/>
            <a:ext cx="8261301" cy="2022318"/>
          </a:xfrm>
          <a:prstGeom prst="rect">
            <a:avLst/>
          </a:prstGeom>
          <a:effectLst>
            <a:softEdge rad="635000"/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François de la Chaise</a:t>
            </a:r>
            <a:br>
              <a:rPr lang="en-US" sz="3200" b="1" dirty="0"/>
            </a:br>
            <a:r>
              <a:rPr lang="en-US" sz="3200" b="1" dirty="0"/>
              <a:t>(</a:t>
            </a:r>
            <a:r>
              <a:rPr lang="en-US" sz="3200" b="1" dirty="0" err="1"/>
              <a:t>Père</a:t>
            </a:r>
            <a:r>
              <a:rPr lang="en-US" sz="3200" b="1" dirty="0"/>
              <a:t> François de la Chaise)</a:t>
            </a:r>
          </a:p>
          <a:p>
            <a:pPr algn="ctr"/>
            <a:r>
              <a:rPr lang="en-US" sz="3200" dirty="0" smtClean="0"/>
              <a:t>Il </a:t>
            </a:r>
            <a:r>
              <a:rPr lang="en-US" sz="3200" dirty="0" err="1" smtClean="0"/>
              <a:t>était</a:t>
            </a:r>
            <a:r>
              <a:rPr lang="en-US" sz="3200" dirty="0" smtClean="0"/>
              <a:t> chaplain du </a:t>
            </a:r>
            <a:r>
              <a:rPr lang="en-US" sz="3200" dirty="0" err="1" smtClean="0"/>
              <a:t>Roi</a:t>
            </a:r>
            <a:r>
              <a:rPr lang="en-US" sz="3200" dirty="0" smtClean="0"/>
              <a:t> Louis XIV.  </a:t>
            </a:r>
          </a:p>
          <a:p>
            <a:pPr algn="ctr"/>
            <a:r>
              <a:rPr lang="en-US" sz="3200" dirty="0" smtClean="0"/>
              <a:t>Un chaplain du </a:t>
            </a:r>
            <a:r>
              <a:rPr lang="en-US" sz="3200" dirty="0" err="1" smtClean="0"/>
              <a:t>roi</a:t>
            </a:r>
            <a:r>
              <a:rPr lang="en-US" sz="3200" dirty="0" smtClean="0"/>
              <a:t> </a:t>
            </a:r>
            <a:r>
              <a:rPr lang="en-US" sz="3200" dirty="0" err="1" smtClean="0"/>
              <a:t>était</a:t>
            </a:r>
            <a:r>
              <a:rPr lang="en-US" sz="3200" dirty="0" smtClean="0"/>
              <a:t> </a:t>
            </a:r>
            <a:r>
              <a:rPr lang="en-US" sz="3200" dirty="0" err="1" smtClean="0"/>
              <a:t>aussi</a:t>
            </a:r>
            <a:r>
              <a:rPr lang="en-US" sz="3200" dirty="0" smtClean="0"/>
              <a:t> </a:t>
            </a:r>
            <a:r>
              <a:rPr lang="en-US" sz="3200" dirty="0" err="1" smtClean="0"/>
              <a:t>confesseur</a:t>
            </a:r>
            <a:r>
              <a:rPr lang="en-US" sz="3200" dirty="0" smtClean="0"/>
              <a:t> du </a:t>
            </a:r>
            <a:r>
              <a:rPr lang="en-US" sz="3200" dirty="0" err="1" smtClean="0"/>
              <a:t>roi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64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78" y="486149"/>
            <a:ext cx="10515600" cy="1325563"/>
          </a:xfrm>
        </p:spPr>
        <p:txBody>
          <a:bodyPr/>
          <a:lstStyle/>
          <a:p>
            <a:r>
              <a:rPr lang="fr-FR" dirty="0" smtClean="0"/>
              <a:t>un peu de nourriture unique en France</a:t>
            </a:r>
            <a:endParaRPr lang="fr-F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0" b="7244"/>
          <a:stretch/>
        </p:blipFill>
        <p:spPr>
          <a:xfrm>
            <a:off x="1486214" y="2140564"/>
            <a:ext cx="3930614" cy="311723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8278" y="2140564"/>
            <a:ext cx="4675855" cy="311723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31259" y="5417598"/>
            <a:ext cx="4085569" cy="848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de la langue de </a:t>
            </a:r>
            <a:r>
              <a:rPr lang="fr-FR" sz="3200" dirty="0" err="1" smtClean="0"/>
              <a:t>boeuf</a:t>
            </a:r>
            <a:r>
              <a:rPr lang="fr-FR" sz="3200" dirty="0" smtClean="0"/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3200" i="1" dirty="0" smtClean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32890" y="5417598"/>
            <a:ext cx="4581243" cy="848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des cuisses de grenouilles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56092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7722474" y="472614"/>
            <a:ext cx="3527898" cy="848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un thon / le thon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3200" i="1" dirty="0" smtClean="0"/>
          </a:p>
        </p:txBody>
      </p:sp>
      <p:pic>
        <p:nvPicPr>
          <p:cNvPr id="2052" name="Picture 4" descr="https://www.thesun.co.uk/wp-content/uploads/2016/10/nintchdbpict000277750962.jpg?w=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31" y="472614"/>
            <a:ext cx="5606207" cy="36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57096" y="1313645"/>
            <a:ext cx="3863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Attention!  On mange </a:t>
            </a:r>
            <a:r>
              <a:rPr lang="fr-FR" sz="4000" u="sng" dirty="0" smtClean="0"/>
              <a:t>du</a:t>
            </a:r>
            <a:r>
              <a:rPr lang="fr-FR" sz="4000" dirty="0" smtClean="0"/>
              <a:t> thon.  On ne peut pas manger </a:t>
            </a:r>
            <a:r>
              <a:rPr lang="fr-FR" sz="4000" u="sng" dirty="0" smtClean="0"/>
              <a:t>un</a:t>
            </a:r>
            <a:r>
              <a:rPr lang="fr-FR" sz="4000" dirty="0" smtClean="0"/>
              <a:t> thon!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8577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6200608" y="5744063"/>
            <a:ext cx="2820852" cy="591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Nice = niçoise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3200" i="1" dirty="0" smtClean="0"/>
          </a:p>
        </p:txBody>
      </p:sp>
      <p:pic>
        <p:nvPicPr>
          <p:cNvPr id="5124" name="Picture 4" descr="https://i.pinimg.com/736x/90/b2/23/90b223a91f437f80c67f90c4832af95b--relief-france-france-eur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3" y="307040"/>
            <a:ext cx="5841813" cy="628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279777" y="5115823"/>
            <a:ext cx="1331258" cy="7739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s://media-cdn.tripadvisor.com/media/photo-s/08/a8/06/39/a-l-eau-christ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59" y="1235303"/>
            <a:ext cx="2561001" cy="19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83722" y="137551"/>
            <a:ext cx="5428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fruits de mer sont un ingrédient dans beaucoup de plats et recettes populaires dans le sud de la France.</a:t>
            </a:r>
            <a:endParaRPr lang="fr-FR" sz="2400" dirty="0"/>
          </a:p>
        </p:txBody>
      </p:sp>
      <p:pic>
        <p:nvPicPr>
          <p:cNvPr id="7" name="Picture 2" descr="http://p0.storage.canalblog.com/02/68/474499/29348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66" y="3386605"/>
            <a:ext cx="2756458" cy="18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8774715" y="3542159"/>
            <a:ext cx="3527898" cy="1159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800" dirty="0" smtClean="0"/>
              <a:t>du thon dans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800" dirty="0" smtClean="0"/>
              <a:t>une salade niçoise</a:t>
            </a:r>
            <a:r>
              <a:rPr lang="fr-FR" sz="3200" dirty="0" smtClean="0"/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8983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34" y="157333"/>
            <a:ext cx="4286250" cy="1325563"/>
          </a:xfrm>
        </p:spPr>
        <p:txBody>
          <a:bodyPr>
            <a:noAutofit/>
          </a:bodyPr>
          <a:lstStyle/>
          <a:p>
            <a:r>
              <a:rPr lang="fr-FR" sz="7200" b="1" dirty="0" smtClean="0">
                <a:latin typeface="Agency FB" panose="020B0503020202020204" pitchFamily="34" charset="0"/>
              </a:rPr>
              <a:t>La Raclette</a:t>
            </a:r>
            <a:endParaRPr lang="fr-FR" sz="7200" b="1" dirty="0">
              <a:latin typeface="Agency FB" panose="020B0503020202020204" pitchFamily="34" charset="0"/>
            </a:endParaRPr>
          </a:p>
        </p:txBody>
      </p:sp>
      <p:pic>
        <p:nvPicPr>
          <p:cNvPr id="4100" name="Picture 4" descr="Image result for racl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66" y="297579"/>
            <a:ext cx="4088947" cy="306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racl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13" y="3519143"/>
            <a:ext cx="4633179" cy="308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7661" y="1689266"/>
            <a:ext cx="59966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La Raclette est un fromage et aussi un plat qui est une spécialité dans les Alpes en France et en Suisse.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3479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74599" y="4275876"/>
            <a:ext cx="3470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Louane</a:t>
            </a:r>
            <a:r>
              <a:rPr lang="fr-FR" sz="2400" b="1" dirty="0" smtClean="0"/>
              <a:t>:  </a:t>
            </a:r>
            <a:r>
              <a:rPr lang="fr-FR" sz="2400" dirty="0" smtClean="0"/>
              <a:t>Ses chansons les plus populaires sont </a:t>
            </a:r>
            <a:r>
              <a:rPr lang="fr-FR" sz="2400" i="1" dirty="0" smtClean="0"/>
              <a:t>Jour 1</a:t>
            </a:r>
            <a:r>
              <a:rPr lang="fr-FR" sz="2400" dirty="0" smtClean="0"/>
              <a:t> et </a:t>
            </a:r>
            <a:r>
              <a:rPr lang="fr-FR" sz="2400" i="1" dirty="0" smtClean="0"/>
              <a:t>Avenir</a:t>
            </a:r>
            <a:r>
              <a:rPr lang="fr-FR" sz="2400" dirty="0" smtClean="0"/>
              <a:t>.  Elle a joué le rôle de Paula dans le film La Famille Bélier.</a:t>
            </a:r>
          </a:p>
        </p:txBody>
      </p:sp>
      <p:pic>
        <p:nvPicPr>
          <p:cNvPr id="8194" name="Picture 2" descr="https://www.billboard.com/files/styles/article_main_image/public/media/mika-press-2015-billboard-6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5" r="26431"/>
          <a:stretch/>
        </p:blipFill>
        <p:spPr bwMode="auto">
          <a:xfrm>
            <a:off x="2818515" y="2275842"/>
            <a:ext cx="2372051" cy="34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70990" cy="1325563"/>
          </a:xfrm>
        </p:spPr>
        <p:txBody>
          <a:bodyPr/>
          <a:lstStyle/>
          <a:p>
            <a:r>
              <a:rPr lang="fr-FR" b="1" dirty="0" smtClean="0"/>
              <a:t>La Musique et le Film</a:t>
            </a:r>
            <a:endParaRPr lang="fr-FR" b="1" dirty="0"/>
          </a:p>
        </p:txBody>
      </p:sp>
      <p:pic>
        <p:nvPicPr>
          <p:cNvPr id="9" name="Picture 4" descr="https://images-na.ssl-images-amazon.com/images/M/MV5BMTcyMjE3NzIwNF5BMl5BanBnXkFtZTgwODU5ODE4MzE@._V1_UY268_CR7,0,182,268_AL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90" y="4001124"/>
            <a:ext cx="1885460" cy="277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7345" y="2846962"/>
            <a:ext cx="2561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Mika</a:t>
            </a:r>
            <a:r>
              <a:rPr lang="fr-FR" sz="2400" dirty="0" smtClean="0"/>
              <a:t>:  chansons les plus populaires sont </a:t>
            </a:r>
            <a:r>
              <a:rPr lang="fr-FR" sz="2400" i="1" dirty="0" smtClean="0"/>
              <a:t>Elle me dit </a:t>
            </a:r>
            <a:r>
              <a:rPr lang="fr-FR" sz="2400" dirty="0" smtClean="0"/>
              <a:t>et </a:t>
            </a:r>
            <a:r>
              <a:rPr lang="fr-FR" sz="2400" i="1" dirty="0" smtClean="0"/>
              <a:t>Grace Kelly</a:t>
            </a:r>
            <a:r>
              <a:rPr lang="fr-FR" sz="2400" dirty="0" smtClean="0"/>
              <a:t>.  Il chante en français et en anglais.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67023" y="1780280"/>
            <a:ext cx="3981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Yves Montand </a:t>
            </a:r>
            <a:r>
              <a:rPr lang="fr-FR" sz="2400" dirty="0" smtClean="0"/>
              <a:t>était acteur et chanteur de l’origine italienne.  Il a chanté Les Feuilles Mortes.  Il est enterré dans le cimetière Père Lachaise.</a:t>
            </a:r>
            <a:endParaRPr lang="fr-FR" sz="2400" dirty="0"/>
          </a:p>
        </p:txBody>
      </p:sp>
      <p:pic>
        <p:nvPicPr>
          <p:cNvPr id="8198" name="Picture 6" descr="http://the100.ru/images/lovers/id1501/love-yves-montand-lovers-37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t="12223"/>
          <a:stretch/>
        </p:blipFill>
        <p:spPr bwMode="auto">
          <a:xfrm>
            <a:off x="5984736" y="1498428"/>
            <a:ext cx="1934369" cy="250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1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11" y="13221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le film </a:t>
            </a:r>
            <a:r>
              <a:rPr lang="en-US" b="1" i="1" dirty="0" err="1" smtClean="0">
                <a:solidFill>
                  <a:srgbClr val="C00000"/>
                </a:solidFill>
              </a:rPr>
              <a:t>Joyeux</a:t>
            </a:r>
            <a:r>
              <a:rPr lang="en-US" b="1" i="1" dirty="0" smtClean="0">
                <a:solidFill>
                  <a:srgbClr val="C00000"/>
                </a:solidFill>
              </a:rPr>
              <a:t> Noël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film joyeux no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8" y="1457778"/>
            <a:ext cx="3167752" cy="46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773507" y="1600536"/>
            <a:ext cx="7837870" cy="178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Le 24 décembre 1914, les lieutenants </a:t>
            </a:r>
            <a:r>
              <a:rPr lang="fr-FR" smtClean="0">
                <a:solidFill>
                  <a:srgbClr val="00B050"/>
                </a:solidFill>
              </a:rPr>
              <a:t>discutaient</a:t>
            </a:r>
            <a:r>
              <a:rPr lang="fr-FR" smtClean="0"/>
              <a:t>.  Ils </a:t>
            </a:r>
            <a:r>
              <a:rPr lang="fr-FR" smtClean="0">
                <a:solidFill>
                  <a:srgbClr val="00B050"/>
                </a:solidFill>
              </a:rPr>
              <a:t>étaient </a:t>
            </a:r>
            <a:r>
              <a:rPr lang="fr-FR" smtClean="0"/>
              <a:t>d’accord et ils </a:t>
            </a:r>
            <a:r>
              <a:rPr lang="fr-FR" smtClean="0">
                <a:solidFill>
                  <a:srgbClr val="00B050"/>
                </a:solidFill>
              </a:rPr>
              <a:t>buvaient</a:t>
            </a:r>
            <a:r>
              <a:rPr lang="fr-FR" smtClean="0"/>
              <a:t> un verre de champagne.  Alors, cet accord </a:t>
            </a:r>
            <a:r>
              <a:rPr lang="fr-FR" smtClean="0">
                <a:solidFill>
                  <a:srgbClr val="FF0000"/>
                </a:solidFill>
              </a:rPr>
              <a:t>a commencé </a:t>
            </a:r>
            <a:r>
              <a:rPr lang="fr-FR" smtClean="0"/>
              <a:t>la trêve de Noël.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728" y="3528941"/>
            <a:ext cx="5737785" cy="24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80" y="1871954"/>
            <a:ext cx="10515600" cy="2880351"/>
          </a:xfrm>
        </p:spPr>
        <p:txBody>
          <a:bodyPr>
            <a:normAutofit/>
          </a:bodyPr>
          <a:lstStyle/>
          <a:p>
            <a:pPr algn="ctr"/>
            <a:r>
              <a:rPr lang="fr-FR" sz="8800" dirty="0" smtClean="0">
                <a:latin typeface="Monotype Corsiva" panose="03010101010201010101" pitchFamily="66" charset="0"/>
              </a:rPr>
              <a:t>La Fin</a:t>
            </a:r>
            <a:endParaRPr lang="fr-FR" sz="8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6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Faire sa toilette = to </a:t>
            </a:r>
            <a:r>
              <a:rPr lang="fr-FR" dirty="0" err="1" smtClean="0"/>
              <a:t>wash</a:t>
            </a:r>
            <a:r>
              <a:rPr lang="fr-FR" dirty="0" smtClean="0"/>
              <a:t> up (as in </a:t>
            </a:r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ready</a:t>
            </a:r>
            <a:r>
              <a:rPr lang="fr-FR" dirty="0" smtClean="0"/>
              <a:t> for the </a:t>
            </a:r>
            <a:r>
              <a:rPr lang="fr-FR" dirty="0" err="1" smtClean="0"/>
              <a:t>day</a:t>
            </a:r>
            <a:r>
              <a:rPr lang="fr-FR" dirty="0" smtClean="0"/>
              <a:t> or for </a:t>
            </a:r>
            <a:r>
              <a:rPr lang="fr-FR" dirty="0" err="1" smtClean="0"/>
              <a:t>bed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098" name="Picture 2" descr="Image result for faire sa toilet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1" t="23549" r="29623" b="16275"/>
          <a:stretch/>
        </p:blipFill>
        <p:spPr bwMode="auto">
          <a:xfrm>
            <a:off x="1764405" y="2121525"/>
            <a:ext cx="4082603" cy="413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58" y="2121525"/>
            <a:ext cx="4701578" cy="34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La Louisiane </a:t>
            </a:r>
            <a:r>
              <a:rPr lang="fr-FR" dirty="0" smtClean="0"/>
              <a:t>et surtout </a:t>
            </a:r>
            <a:br>
              <a:rPr lang="fr-FR" dirty="0" smtClean="0"/>
            </a:br>
            <a:r>
              <a:rPr lang="fr-FR" dirty="0" smtClean="0"/>
              <a:t>la ville de </a:t>
            </a:r>
            <a:r>
              <a:rPr lang="fr-FR" u="sng" dirty="0" smtClean="0"/>
              <a:t>La Nouvelle-Orléans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ont des influences françaises</a:t>
            </a:r>
            <a:endParaRPr lang="fr-FR" dirty="0"/>
          </a:p>
        </p:txBody>
      </p:sp>
      <p:pic>
        <p:nvPicPr>
          <p:cNvPr id="3074" name="Picture 2" descr="Image result for french influence louis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30" y="1818768"/>
            <a:ext cx="2935846" cy="24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rench influence louisia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6211" r="16064" b="5226"/>
          <a:stretch/>
        </p:blipFill>
        <p:spPr bwMode="auto">
          <a:xfrm>
            <a:off x="1230628" y="4436230"/>
            <a:ext cx="3078050" cy="24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nouvelle orle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56" y="2012568"/>
            <a:ext cx="53054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6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9192" y="703323"/>
            <a:ext cx="4327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Avant de </a:t>
            </a:r>
            <a:r>
              <a:rPr lang="fr-FR" sz="3200" u="sng" dirty="0" smtClean="0"/>
              <a:t>manger</a:t>
            </a:r>
            <a:r>
              <a:rPr lang="fr-FR" sz="3200" dirty="0" smtClean="0"/>
              <a:t>, on dit « Bon Appétit »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72897" y="703323"/>
            <a:ext cx="4327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Avant de </a:t>
            </a:r>
            <a:r>
              <a:rPr lang="fr-FR" sz="3200" u="sng" dirty="0" smtClean="0"/>
              <a:t>boire</a:t>
            </a:r>
            <a:r>
              <a:rPr lang="fr-FR" sz="3200" dirty="0" smtClean="0"/>
              <a:t>, on dit « Santé»</a:t>
            </a:r>
            <a:endParaRPr lang="fr-FR" sz="3200" dirty="0"/>
          </a:p>
        </p:txBody>
      </p:sp>
      <p:pic>
        <p:nvPicPr>
          <p:cNvPr id="1028" name="Picture 4" descr="Image result for dinner 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56" y="2128101"/>
            <a:ext cx="4974731" cy="331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1" y="2066598"/>
            <a:ext cx="5400508" cy="33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577425" y="2993829"/>
            <a:ext cx="1590542" cy="722700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Bon Appétit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845951" y="1766751"/>
            <a:ext cx="1590542" cy="722700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Bon Appétit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64266" y="2975687"/>
            <a:ext cx="1590542" cy="722700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Bon Appétit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381480" y="1966930"/>
            <a:ext cx="1590542" cy="722700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Bon Appétit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0026042" y="2614337"/>
            <a:ext cx="1590542" cy="72270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Santé!</a:t>
            </a:r>
            <a:endParaRPr lang="fr-FR" sz="28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0637865" y="3461923"/>
            <a:ext cx="1590542" cy="72270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Santé!</a:t>
            </a:r>
            <a:endParaRPr lang="fr-FR" sz="28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908059" y="4064089"/>
            <a:ext cx="1590542" cy="72270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Santé!</a:t>
            </a:r>
            <a:endParaRPr lang="fr-FR" sz="28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500523" y="2328280"/>
            <a:ext cx="1590542" cy="72270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Santé!</a:t>
            </a:r>
            <a:endParaRPr lang="fr-FR" sz="28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9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018" y="74615"/>
            <a:ext cx="3102735" cy="1325563"/>
          </a:xfrm>
        </p:spPr>
        <p:txBody>
          <a:bodyPr>
            <a:normAutofit/>
          </a:bodyPr>
          <a:lstStyle/>
          <a:p>
            <a:r>
              <a:rPr lang="fr-FR" b="1" dirty="0" smtClean="0"/>
              <a:t>Le Foie Gras</a:t>
            </a:r>
            <a:endParaRPr lang="fr-FR" b="1" dirty="0"/>
          </a:p>
        </p:txBody>
      </p:sp>
      <p:pic>
        <p:nvPicPr>
          <p:cNvPr id="2050" name="Picture 2" descr="Image result for foie g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51" y="3597274"/>
            <a:ext cx="5277343" cy="296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oie gras canard o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79" y="441231"/>
            <a:ext cx="4833289" cy="307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oie gras canard oi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8" b="7380"/>
          <a:stretch/>
        </p:blipFill>
        <p:spPr bwMode="auto">
          <a:xfrm>
            <a:off x="189186" y="1448901"/>
            <a:ext cx="2922386" cy="22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anar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0" b="4426"/>
          <a:stretch/>
        </p:blipFill>
        <p:spPr bwMode="auto">
          <a:xfrm>
            <a:off x="3344494" y="1471775"/>
            <a:ext cx="2866423" cy="21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172" y="4512633"/>
            <a:ext cx="2600414" cy="70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017726" y="4803143"/>
            <a:ext cx="2600414" cy="70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502572" y="4665033"/>
            <a:ext cx="2600414" cy="70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654972" y="4817433"/>
            <a:ext cx="2600414" cy="70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337030" y="3826524"/>
            <a:ext cx="2600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Les Oies</a:t>
            </a:r>
            <a:endParaRPr lang="fr-FR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59772" y="5122233"/>
            <a:ext cx="2600414" cy="70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3329781" y="3817203"/>
            <a:ext cx="2600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Les Canards</a:t>
            </a:r>
            <a:endParaRPr lang="fr-F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01224" y="4665033"/>
            <a:ext cx="5413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foie gras est une spécialité qui se trouve en France.  Le foie gras se fait avec le foie des oies et des canards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24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493" y="280452"/>
            <a:ext cx="10337442" cy="1432438"/>
          </a:xfrm>
        </p:spPr>
        <p:txBody>
          <a:bodyPr>
            <a:noAutofit/>
          </a:bodyPr>
          <a:lstStyle/>
          <a:p>
            <a:r>
              <a:rPr lang="fr-FR" sz="4400" dirty="0" smtClean="0"/>
              <a:t>Emmanuel Macron est </a:t>
            </a:r>
          </a:p>
          <a:p>
            <a:r>
              <a:rPr lang="fr-FR" sz="4400" dirty="0" smtClean="0"/>
              <a:t>le Président de la République Française.</a:t>
            </a:r>
            <a:endParaRPr lang="fr-FR" sz="4400" dirty="0"/>
          </a:p>
        </p:txBody>
      </p:sp>
      <p:pic>
        <p:nvPicPr>
          <p:cNvPr id="1028" name="Picture 4" descr="Emmanuel Macron in Tallinn Digital Summit. Welcome dinner hosted by HE Donald Tusk. Handshake (36669381364) (cropped 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02" y="1712890"/>
            <a:ext cx="3476889" cy="50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3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b="1" dirty="0" smtClean="0">
                <a:latin typeface="Colonna MT" panose="04020805060202030203" pitchFamily="82" charset="0"/>
              </a:rPr>
              <a:t>La Fête Saint Nicolas</a:t>
            </a:r>
            <a:endParaRPr lang="fr-FR" sz="7200" b="1" dirty="0">
              <a:latin typeface="Colonna MT" panose="04020805060202030203" pitchFamily="82" charset="0"/>
            </a:endParaRPr>
          </a:p>
        </p:txBody>
      </p:sp>
      <p:pic>
        <p:nvPicPr>
          <p:cNvPr id="3" name="Picture 2" descr="https://static1.squarespace.com/static/51117916e4b0a36262d8e0d0/t/52a13028e4b081767beda187/1386295337294/st+nicks+sh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0" y="1690688"/>
            <a:ext cx="4097760" cy="286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9909" y="1587658"/>
            <a:ext cx="4164544" cy="440120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fête se passe toujours </a:t>
            </a:r>
            <a:endParaRPr lang="fr-FR" sz="2800" dirty="0" smtClean="0"/>
          </a:p>
          <a:p>
            <a:pPr algn="ctr"/>
            <a:r>
              <a:rPr lang="fr-FR" sz="2800" dirty="0" smtClean="0"/>
              <a:t>le </a:t>
            </a:r>
            <a:r>
              <a:rPr lang="fr-FR" sz="2800" dirty="0" smtClean="0"/>
              <a:t>6 décembre.  Le Saint Nicolas met des bonbons dans les chaussures de bons enfants</a:t>
            </a:r>
            <a:r>
              <a:rPr lang="fr-FR" sz="2800" dirty="0" smtClean="0"/>
              <a:t>.  Par contre, le Père Fouettard met des pierres, du charbon et des branches dans les chaussures de mauvais enfants.</a:t>
            </a:r>
            <a:endParaRPr lang="fr-FR" sz="2800" dirty="0"/>
          </a:p>
        </p:txBody>
      </p:sp>
      <p:pic>
        <p:nvPicPr>
          <p:cNvPr id="5122" name="Picture 2" descr="Image result for saint nicolas pere fouett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81" y="1587658"/>
            <a:ext cx="3170039" cy="43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5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ctrTitle"/>
          </p:nvPr>
        </p:nvSpPr>
        <p:spPr>
          <a:xfrm>
            <a:off x="1695181" y="794198"/>
            <a:ext cx="7772400" cy="990600"/>
          </a:xfrm>
        </p:spPr>
        <p:txBody>
          <a:bodyPr>
            <a:normAutofit/>
          </a:bodyPr>
          <a:lstStyle/>
          <a:p>
            <a:r>
              <a:rPr lang="fr-FR" altLang="en-US" dirty="0" smtClean="0"/>
              <a:t>Les Repas en France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830" y="2150772"/>
            <a:ext cx="8278969" cy="3683357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AutoNum type="arabicPeriod"/>
              <a:defRPr/>
            </a:pPr>
            <a:r>
              <a:rPr lang="fr-FR" b="1" dirty="0" smtClean="0"/>
              <a:t>Le petit-déjeuner  (le matin)</a:t>
            </a:r>
          </a:p>
          <a:p>
            <a:pPr marL="457200" indent="-457200" algn="l">
              <a:lnSpc>
                <a:spcPct val="150000"/>
              </a:lnSpc>
              <a:buAutoNum type="arabicPeriod"/>
              <a:defRPr/>
            </a:pPr>
            <a:r>
              <a:rPr lang="fr-FR" b="1" dirty="0" smtClean="0"/>
              <a:t>Le déjeuner (vers midi)</a:t>
            </a:r>
          </a:p>
          <a:p>
            <a:pPr marL="457200" indent="-457200" algn="l">
              <a:lnSpc>
                <a:spcPct val="100000"/>
              </a:lnSpc>
              <a:buAutoNum type="arabicPeriod"/>
              <a:defRPr/>
            </a:pPr>
            <a:r>
              <a:rPr lang="fr-FR" b="1" dirty="0" smtClean="0"/>
              <a:t>Le goûter = (l’après-midi)</a:t>
            </a:r>
          </a:p>
          <a:p>
            <a:pPr algn="l">
              <a:lnSpc>
                <a:spcPct val="100000"/>
              </a:lnSpc>
              <a:defRPr/>
            </a:pPr>
            <a:r>
              <a:rPr lang="fr-FR" b="1" i="1" dirty="0" smtClean="0"/>
              <a:t>            </a:t>
            </a:r>
            <a:r>
              <a:rPr lang="fr-FR" b="1" i="1" dirty="0" err="1" smtClean="0"/>
              <a:t>afternoon</a:t>
            </a:r>
            <a:r>
              <a:rPr lang="fr-FR" b="1" i="1" dirty="0" smtClean="0"/>
              <a:t> snack (</a:t>
            </a:r>
            <a:r>
              <a:rPr lang="fr-FR" b="1" i="1" dirty="0" err="1" smtClean="0"/>
              <a:t>mainly</a:t>
            </a:r>
            <a:r>
              <a:rPr lang="fr-FR" b="1" i="1" dirty="0" smtClean="0"/>
              <a:t> for </a:t>
            </a:r>
            <a:r>
              <a:rPr lang="fr-FR" b="1" i="1" dirty="0" err="1" smtClean="0"/>
              <a:t>children</a:t>
            </a:r>
            <a:r>
              <a:rPr lang="fr-FR" b="1" i="1" dirty="0" smtClean="0"/>
              <a:t>)</a:t>
            </a:r>
          </a:p>
          <a:p>
            <a:pPr algn="l">
              <a:lnSpc>
                <a:spcPct val="150000"/>
              </a:lnSpc>
              <a:defRPr/>
            </a:pPr>
            <a:r>
              <a:rPr lang="fr-FR" b="1" dirty="0" smtClean="0"/>
              <a:t>4.  Le dîner (le soir, souvent après 19 heures)</a:t>
            </a:r>
          </a:p>
          <a:p>
            <a:pPr marL="457200" indent="-457200" algn="l">
              <a:lnSpc>
                <a:spcPct val="150000"/>
              </a:lnSpc>
              <a:buAutoNum type="arabicPeriod"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259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969" y="309093"/>
            <a:ext cx="9144000" cy="940158"/>
          </a:xfrm>
        </p:spPr>
        <p:txBody>
          <a:bodyPr>
            <a:normAutofit/>
          </a:bodyPr>
          <a:lstStyle/>
          <a:p>
            <a:r>
              <a:rPr lang="fr-FR" dirty="0" smtClean="0"/>
              <a:t>Culture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2163" y="1294082"/>
            <a:ext cx="5220237" cy="1624258"/>
          </a:xfrm>
        </p:spPr>
        <p:txBody>
          <a:bodyPr/>
          <a:lstStyle/>
          <a:p>
            <a:pPr algn="l"/>
            <a:r>
              <a:rPr lang="fr-FR" u="sng" dirty="0" smtClean="0"/>
              <a:t>Le Maghreb et son plat le plus célèbre</a:t>
            </a:r>
          </a:p>
          <a:p>
            <a:pPr algn="l"/>
            <a:r>
              <a:rPr lang="fr-FR" dirty="0" smtClean="0"/>
              <a:t>Le couscous est un plat très populaire au Maghreb et aussi en France.  </a:t>
            </a:r>
            <a:endParaRPr lang="fr-FR" dirty="0"/>
          </a:p>
        </p:txBody>
      </p:sp>
      <p:pic>
        <p:nvPicPr>
          <p:cNvPr id="2050" name="Picture 2" descr="http://www.jump-voyage.com/wp-content/uploads/2017/01/Carte-Maghre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859" y="1215288"/>
            <a:ext cx="3787350" cy="37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xl.cefan.ulaval.ca/afrique/images/maghreg2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4" y="3815214"/>
            <a:ext cx="3564560" cy="212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eatingonadime.com/wp-content/uploads/2015/08/parmesan-couscou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5" b="6228"/>
          <a:stretch/>
        </p:blipFill>
        <p:spPr bwMode="auto">
          <a:xfrm>
            <a:off x="6332129" y="2623434"/>
            <a:ext cx="5280303" cy="33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8465" y="1990814"/>
            <a:ext cx="3527898" cy="848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Le </a:t>
            </a:r>
            <a:r>
              <a:rPr lang="fr-FR" sz="3200" dirty="0" err="1" smtClean="0"/>
              <a:t>Magreb</a:t>
            </a:r>
            <a:r>
              <a:rPr lang="fr-FR" sz="3200" dirty="0" smtClean="0"/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218074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452</Words>
  <Application>Microsoft Office PowerPoint</Application>
  <PresentationFormat>Widescreen</PresentationFormat>
  <Paragraphs>57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Agency FB</vt:lpstr>
      <vt:lpstr>Arial</vt:lpstr>
      <vt:lpstr>Baskerville Old Face</vt:lpstr>
      <vt:lpstr>Calibri</vt:lpstr>
      <vt:lpstr>Calibri Light</vt:lpstr>
      <vt:lpstr>Colonna MT</vt:lpstr>
      <vt:lpstr>Monotype Corsiva</vt:lpstr>
      <vt:lpstr>Office Theme</vt:lpstr>
      <vt:lpstr>Examen Final l’automne 2018</vt:lpstr>
      <vt:lpstr>Faire sa toilette = to wash up (as in getting ready for the day or for bed)</vt:lpstr>
      <vt:lpstr>La Louisiane et surtout  la ville de La Nouvelle-Orléans  ont des influences françaises</vt:lpstr>
      <vt:lpstr>PowerPoint Presentation</vt:lpstr>
      <vt:lpstr>Le Foie Gras</vt:lpstr>
      <vt:lpstr>PowerPoint Presentation</vt:lpstr>
      <vt:lpstr>La Fête Saint Nicolas</vt:lpstr>
      <vt:lpstr>Les Repas en France</vt:lpstr>
      <vt:lpstr>Culture</vt:lpstr>
      <vt:lpstr>Le Cimetière Père LaChaise</vt:lpstr>
      <vt:lpstr>un peu de nourriture unique en France</vt:lpstr>
      <vt:lpstr>PowerPoint Presentation</vt:lpstr>
      <vt:lpstr>PowerPoint Presentation</vt:lpstr>
      <vt:lpstr>La Raclette</vt:lpstr>
      <vt:lpstr>La Musique et le Film</vt:lpstr>
      <vt:lpstr>le film Joyeux Noël</vt:lpstr>
      <vt:lpstr>La Fin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 Final l’automne 2017</dc:title>
  <dc:creator>LeClair-Ash, Ann D</dc:creator>
  <cp:lastModifiedBy>LeClair-Ash, Ann D</cp:lastModifiedBy>
  <cp:revision>36</cp:revision>
  <dcterms:created xsi:type="dcterms:W3CDTF">2017-12-15T00:07:05Z</dcterms:created>
  <dcterms:modified xsi:type="dcterms:W3CDTF">2018-12-16T03:59:11Z</dcterms:modified>
</cp:coreProperties>
</file>