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5" r:id="rId4"/>
    <p:sldId id="258" r:id="rId5"/>
    <p:sldId id="263" r:id="rId6"/>
    <p:sldId id="259" r:id="rId7"/>
    <p:sldId id="269" r:id="rId8"/>
    <p:sldId id="270" r:id="rId9"/>
    <p:sldId id="261" r:id="rId10"/>
    <p:sldId id="262" r:id="rId11"/>
    <p:sldId id="266" r:id="rId12"/>
    <p:sldId id="267" r:id="rId13"/>
    <p:sldId id="264" r:id="rId14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1E019D-8CC2-42E0-9E9B-2EFB523F3745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4BD6AB-2F28-4347-8CFF-D114579571A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61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C19BB8-A7CF-4E64-BFD1-37A0AB613C74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BC27C7-7CE4-4D79-83F6-21EC1DCD8C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03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C27C7-7CE4-4D79-83F6-21EC1DCD8CE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03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2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41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1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22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26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65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06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6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09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63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8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CFA2-AA98-4FFE-B65D-68982C48DD16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76E9-A1C2-4566-8F42-4FF7566BF9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98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ericansinfrance.net/dailylife/ShoppingCart.cfm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Scène </a:t>
            </a:r>
            <a:r>
              <a:rPr lang="en-US" dirty="0" smtClean="0"/>
              <a:t>de la vie courante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 </a:t>
            </a:r>
            <a:r>
              <a:rPr lang="en-US" sz="4800" b="1" dirty="0" err="1" smtClean="0"/>
              <a:t>supermarché</a:t>
            </a:r>
            <a:r>
              <a:rPr lang="en-US" sz="4800" b="1" dirty="0" smtClean="0"/>
              <a:t> 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35301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://blog.lengow.com/fr/wp-content/uploads/2016/02/Soldes-dhi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0" y="1676400"/>
            <a:ext cx="3425825" cy="23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.lesnumeriques.com/news/24/24799/SOLDESETE-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35" y="4055445"/>
            <a:ext cx="4114800" cy="233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Quand vous passez à la caisse, vous devez empaqueter vos achats </a:t>
            </a:r>
            <a:br>
              <a:rPr lang="fr-FR" dirty="0" smtClean="0"/>
            </a:br>
            <a:r>
              <a:rPr lang="fr-FR" dirty="0" smtClean="0"/>
              <a:t>vous-même.</a:t>
            </a:r>
            <a:endParaRPr lang="fr-FR" dirty="0"/>
          </a:p>
        </p:txBody>
      </p:sp>
      <p:pic>
        <p:nvPicPr>
          <p:cNvPr id="2050" name="Picture 2" descr="http://www.consoglobe.com/wp-content/uploads/2012/07/passage-cai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438400"/>
            <a:ext cx="6629400" cy="37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3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965"/>
            <a:ext cx="7772400" cy="858435"/>
          </a:xfrm>
        </p:spPr>
        <p:txBody>
          <a:bodyPr/>
          <a:lstStyle/>
          <a:p>
            <a:r>
              <a:rPr lang="fr-FR" dirty="0" smtClean="0"/>
              <a:t>Discutez avec un partenaire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001000" cy="5334000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fr-FR" dirty="0" smtClean="0"/>
              <a:t>Carrefour est une supérette ou un hypermarché?  Quelles sont les différences?</a:t>
            </a:r>
          </a:p>
          <a:p>
            <a:pPr marL="514350" indent="-514350" algn="l">
              <a:buAutoNum type="arabicPeriod"/>
            </a:pPr>
            <a:r>
              <a:rPr lang="fr-FR" dirty="0" smtClean="0"/>
              <a:t>Au supermarché, comment est-ce que vous obtenez un chariot?</a:t>
            </a:r>
          </a:p>
          <a:p>
            <a:pPr marL="514350" indent="-514350" algn="l">
              <a:buAutoNum type="arabicPeriod"/>
            </a:pPr>
            <a:r>
              <a:rPr lang="fr-FR" dirty="0" smtClean="0"/>
              <a:t>Au supermarché, comment est-ce que vous achetez les fruits et les légumes?</a:t>
            </a:r>
          </a:p>
          <a:p>
            <a:pPr marL="514350" indent="-514350" algn="l">
              <a:buAutoNum type="arabicPeriod"/>
            </a:pPr>
            <a:r>
              <a:rPr lang="fr-FR" dirty="0" smtClean="0"/>
              <a:t>Est-ce qu’il y a beaucoup de soldes en France?</a:t>
            </a:r>
          </a:p>
          <a:p>
            <a:pPr marL="514350" indent="-514350" algn="l">
              <a:buAutoNum type="arabicPeriod"/>
            </a:pPr>
            <a:r>
              <a:rPr lang="fr-FR" dirty="0" smtClean="0"/>
              <a:t>À la caisse, qui empaquette vos achats?</a:t>
            </a:r>
          </a:p>
          <a:p>
            <a:pPr marL="514350" indent="-514350" algn="l">
              <a:buAutoNum type="arabicPeriod"/>
            </a:pPr>
            <a:r>
              <a:rPr lang="fr-FR" dirty="0" smtClean="0"/>
              <a:t>Au marché en plein air, qui peut toucher et choisir les produits?</a:t>
            </a:r>
          </a:p>
          <a:p>
            <a:pPr marL="514350" indent="-514350" algn="l">
              <a:buAutoNum type="arabicPeriod"/>
            </a:pPr>
            <a:r>
              <a:rPr lang="fr-FR" dirty="0" smtClean="0"/>
              <a:t>Quand vous êtes aux petits magasins, qu’est-ce que vous dites quand vous arrivez et quand vous partez?</a:t>
            </a:r>
          </a:p>
        </p:txBody>
      </p:sp>
    </p:spTree>
    <p:extLst>
      <p:ext uri="{BB962C8B-B14F-4D97-AF65-F5344CB8AC3E}">
        <p14:creationId xmlns:p14="http://schemas.microsoft.com/office/powerpoint/2010/main" val="134381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i.imgur.com/hiv4o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441269"/>
            <a:ext cx="6972935" cy="41398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200825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La France</a:t>
            </a:r>
            <a:endParaRPr lang="fr-FR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70794" y="200825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Les États-Unis</a:t>
            </a:r>
            <a:endParaRPr lang="fr-FR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14956" y="1891663"/>
            <a:ext cx="1971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Similarités</a:t>
            </a:r>
            <a:endParaRPr lang="fr-FR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62" y="0"/>
            <a:ext cx="9138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Vous habitez en France. Vous faites les courses avec un(e) ami[e] américain[e]  qui vous rend visite. </a:t>
            </a:r>
            <a:r>
              <a:rPr lang="fr-FR" sz="2000" b="1" smtClean="0"/>
              <a:t>Expliquez à votre amie </a:t>
            </a:r>
            <a:r>
              <a:rPr lang="fr-FR" sz="2000" b="1" dirty="0" smtClean="0"/>
              <a:t>– votre partenaire – les différences entre un supermarché en France et aux États-Unis.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7700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lapauseinfo.fr/wp-content/uploads/2015/03/244048_un-supermarche-carrefou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0" y="0"/>
            <a:ext cx="4469946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.f1g.fr/media/ext/805x453_crop/www.lefigaro.fr/medias/2011/10/07/ffd15d52-f10a-11e0-995d-bfc3d5bfdf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895600"/>
            <a:ext cx="5554353" cy="369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787134"/>
            <a:ext cx="1868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hlinkClick r:id="rId4"/>
              </a:rPr>
              <a:t>www.google.com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2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topdrive.fr/cocon-img/moovijob-carref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5806"/>
            <a:ext cx="44767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uer.blog.lemonde.fr/files/2011/11/carrefou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r="2920"/>
          <a:stretch/>
        </p:blipFill>
        <p:spPr bwMode="auto">
          <a:xfrm>
            <a:off x="200167" y="2362200"/>
            <a:ext cx="4343400" cy="30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4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mericansinfrance.net/images/DailyLife/Shoppin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57" y="107758"/>
            <a:ext cx="3810000" cy="250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americansinfrance.net/images/DailyLife/Shopping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1" y="3516602"/>
            <a:ext cx="2174631" cy="26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americansinfrance.net/images/DailyLife/Shopping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9" y="4202256"/>
            <a:ext cx="2136458" cy="198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americansinfrance.net/images/DailyLife/Shopping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65" y="3547180"/>
            <a:ext cx="2130743" cy="26395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5451" y="64008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>
                <a:hlinkClick r:id="rId6"/>
              </a:rPr>
              <a:t>http</a:t>
            </a:r>
            <a:r>
              <a:rPr lang="en-US" sz="1200" u="sng" dirty="0">
                <a:hlinkClick r:id="rId6"/>
              </a:rPr>
              <a:t>://www.americansinfrance.net/dailylife/ShoppingCart.cfm</a:t>
            </a:r>
            <a:endParaRPr lang="fr-F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69208" y="107758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Les chariots</a:t>
            </a:r>
            <a:endParaRPr lang="fr-FR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8" y="654280"/>
            <a:ext cx="5184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Pour utiliser un chariot, il est important de payer une </a:t>
            </a:r>
            <a:r>
              <a:rPr lang="fr-FR" dirty="0" smtClean="0"/>
              <a:t>caution</a:t>
            </a:r>
            <a:r>
              <a:rPr lang="fr-FR" dirty="0" smtClean="0"/>
              <a:t>.  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On introduit </a:t>
            </a:r>
            <a:r>
              <a:rPr lang="fr-FR" dirty="0" smtClean="0"/>
              <a:t>une</a:t>
            </a:r>
            <a:r>
              <a:rPr lang="fr-FR" dirty="0" smtClean="0"/>
              <a:t> pièce d’un euro </a:t>
            </a:r>
            <a:r>
              <a:rPr lang="fr-FR" dirty="0" smtClean="0"/>
              <a:t>dans un petit réceptacle qui se trouve sur le chariot. Celui-ci se débloque automatiquement.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Quand on a fini les courses, on rapporte le chariot et on récupère son argent.</a:t>
            </a:r>
          </a:p>
          <a:p>
            <a:endParaRPr lang="fr-FR" dirty="0"/>
          </a:p>
        </p:txBody>
      </p:sp>
      <p:pic>
        <p:nvPicPr>
          <p:cNvPr id="2050" name="Picture 2" descr="http://g01.s.alicdn.com/kf/HTB1qcepHVXXXXbiXpXXq6xXFXXXE/201628833/HTB1qcepHVXXXXbiXpXXq6xXFXXX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29" y="3698496"/>
            <a:ext cx="1445528" cy="14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795" y="35471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2813684" y="36984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958971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7785078" y="324433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pièce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1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AutoShape 2" descr="data:image/jpeg;base64,/9j/4AAQSkZJRgABAQAAAQABAAD/2wCEAAkGBxITEhUTExMWFhUXGSAaGRgYGR8dHRseHR0dHxsgHyIdHyghHRslHSAdITEhJSkrLi4uHR8zODMtNygtLisBCgoKDg0OGxAQGzImICYtLS0tLS0uLzUtLS0tLS0tLS0tLy8tLzAtLS0tLS0tLS0tLS0tLS0tLS0tLS0tLS0tLf/AABEIARMAtwMBEQACEQEDEQH/xAAcAAACAwEBAQEAAAAAAAAAAAAEBQIDBgEHAAj/xABBEAACAQIEAwUFBQUHBQEBAAABAhEDIQAEEjEFQVEGEyJhcTKBkaGxBxRCwdEjUmJy8BUzQ1OisuEkgpLC8Rbi/8QAGwEAAgMBAQEAAAAAAAAAAAAAAwQBAgUABgf/xAA/EQABAwIDBAgEBgIABQUBAAABAAIDBBESITEFQVFxEyIyYYGRsfAUocHRBiMzQuHxFVJicoKy4hYlkqLCJP/aAAwDAQACEQMRAD8Ax9fh1c1AarBpkiDIj8hjbp6nEz8u4txQa2gfTyWksb55FUZnug1pjnfDHxM4yGZSfRRlbz7IuO5ZTUy1cKNbakZwIPUGeeFNpUk1hL52Rad7BdnktxX4LwyrmNJp5d5W4AWR8MZQnnZ+4hNdHGdwXn/2jZLKZV3oUaCqSUcODsCCCo8rT7zj0myTJK3pHO4hZVUGtkwAd6xHE81TqFNNMJpQKYvqI/F6nGg9zYycbr3Q2A2yS4OVMqSPeRgD3tJyaCEYHJFJnXiNbx64r0cLu1GoxPGhR/G+1GYzNOjSdlC0lFMQsEi3tHmbcowr8FTtPUBuTv8Aoi9K4jPcFDjOQ7h+61K0KCSpkXE4ecGSssW5d6UYXB1yc+5Cd5Xd1QMDJAE23sJ8sefqaQRuOE5LQjqAQAUz4z2SzFGqtJlGp2A8BlTIkRMEe/DGz6gvdgJyAuq1ADW4rZoPiuValKFYcWnmCN8aNVQMqAHMySlLUOBId5cErdnYEPLHkemM4bLqIzdpTxnY5WLlA1B3ZgKikALzYHmMEqo53sDCzPiqRlrXXvkuNl1BptqBIEtP0xnimmGoIRekbuTfLJRqodNKSJZyPkBGJjuD1nWHNFbC5/Ybc8Aloyqo6t3bgqZvP54eZEL4g+/igvbIBYsI8FfVzikk3BPLGi2dwFiFnmEcVZkM8qVEdlDBWBKsLGDMHHST42Ful1LY8JBXpFL7U8u5BqZNZBB8JU7bbxjFOzyNHp/4ji1Ku1XazJZzR/0xTTqJK6QSTEbYapYHwX6/qgTvbJbqn5JNTTIEXFYHDZkk4hL4GcCthT+y6rLrRzcRaKicuVwcY7dpMPaZ5FaJp3bnLH9oOzIyyy9ZGqisabU1GwAkN6H88bVCWvfiDTa1wT6LPmJbdtxfh9Uo4zwwUjT0VVqa0DeC+kn8J/iGHg4vvcEWNufeqMdlnn70X2SpvTMloc2BU3HMr5Obf/cLSgE2dY80doAzCvbiS1P76k9RrAt3hJMYAaSqAIieAOAC7HFe7hnzRWWynC6hAdq1D+K5+k4zJaKvYcWqYbJC7JLuI0KAqj7u7PSUXZvxHyw7SwTTRXlNkvM5kbrNCBDKGJZRBPywpUsnhNwcuIRosDx3onPDKuNdMspGyk2nC0dZMHAvNwCjGFuGwQL5rVEyDj0Lapkou1I9AWZJiaElnBgAS3WPLHn65rhMS4Wum4CCywKpPGnqVEAdzoMhiSIjn5R1wTZ72RSYnaFdUML22UeIZhXMl3a8zEz57/XGtUy2GLDkOBSkMTRkNUFUlfFcrEgjn+h8sJt2gzcSEwYCFfkkqVASilgu+GYtoMvm/LkhOhI3KuvmdKnw39MNS10YYS03Ko2ElwuU34JXalQQ0yQXkt+WEI6KOoF3pobRmpHflGxR1Pj1dSCChI/eWccdiU+4fNND8SVpFnEHwTHJ8ZzVUMy5OlVFMamK0z4fXC8my4oyB0hF9M0Rm2pHg3jBRa8frIGD8PiDeFNjHPw4CdnE9mZW/wAlAT14fL+kvqcVyDk97k2VuZEb/HBBRVrR1ZAVU1eznHOMj3zQLZThjT466Hlafyxa20G7mlW/9qdo4jz+xVVLglBrrmY/mtOBmaqHai8ij/BbNPYqD4j+lsaH2jZ7KVW+9UlcsAYBix6RIvizdmQzM6SF9h3rINTIw4XjNA9ouFVc3OcWpl/29SRTFXxJ4RANug+mGabaUNNH0ZBy321S76Z0knSAjNJ27L5mmQzUhU/kbVHl6m1+WFqjbJkPVyCPHS4Rml/FuH5xYHdOVIibHfkepBtq54GzaLT+oAVcw8Ck6UXEyukgxE3w5HWRHcRyKA+Irrh4mGg+/BjXRgHrnkVUQngmOXzifdBSFNdWvUX/ABREafSb4chbdgeDlbT6peTtm48fogyshzvA29cDq5OjiLleNt3AKvJUl1AmlrvcDfGDJUCRpGAX4p5rC03xLU16GSr11SmoywRCzF9iYkAYc2S1zGl9r6BArHaAGyRZ6oVYgMLj5Y1qlsD+rKUpTF2G7QhXy/sIGhXgs3M3g+4dMIu2fE8HC7ROiUjcn1HhtCmjh1OnSYI3nlvvgXws2Do2OyKkuYTiIVH3WlSoXDnUPErAbxaPOflOFGbOmDrAXRDM0i90q4c1SpU7pSVLW0raBzJxV8ToyekytmUWJgkIazMnIJnm+GZkkxRJQdBNh1xaOtoB1S8AnijzbHrWuF2crEfdDtTzCqoNFtIFoU/lh6KoiHYePNJTUE4P5kZ8lQveEf3bbxYHfDQqiN4Sppi3UHyWn7N9tc1w+m1JcuNDNLa0YHaN8JVMMdS7ETn3FFjc+IWAyWiy32yROrKrcyYb0HNemFTswf7fL+Ub4k8PmstnuP5SvUepUoEM7ljpbrt8MaMYfG0Na7QcEo8BxuR5FTRuHuPCtQHb2tzEwPPE9NKDmQo6NlsgUAmeVU1AQNoFpPOOYIsCeeGMnG11S1hdIe+BuztP8U/njhJTWt2eYIRHBx3XR1GgwAcMN4mARPTrjujhkyDgVS1txV9TjNWnpSnKkkizHwzvF4i35YVmoGAi4BuiNebEhxyRCcWzdBpNV9bi4a9jtY4O+gpiwNwhDbVSOJIKVZyq7sXkatzIwlPs9oGJpsEWOocO1mqxmKuyhT6N+uEfhX/tsUf4iPeCFzK5WvVfTTpMWY7CDPwwaOrlpRaQZLi2KXsnNENQr0hUHdkOjQ68x7umDVlUySEYd6pFGQ+6Iyue7qklYKC7MyknpGMexcU3kEqbNAOWBYgi5b+tsauz6kU5LX70tPH0mi+Os3UyOeH6iZwZ0jbEILGNvhORRNGg1WFEa1BtyYb2/ivtzxmNrWuOcYTBjsNUTw6oVQ1KpMLGlS039Ov0wf4mNhvYjxVAwuQWb4yWOoz5Dph5m0qcNuEJ1O5xzTPsLUprWNSukrqAYHaDvhB7HVMZIOZRukELgvcaHaHJhqaq1MZZ0YA2EMu4M3uNvTGG7ZDSS8s6w+qc+MzBxZcb8F5RxHjdZcw6ZSu70i8UwQDMmwEid7DHoWbLgMQdI0A2zS52vVYzhdfmm2ZHGKJIegDpCsfAD7Zhbqd5thIUdC/suI138E1/laxp6zQfBV8Q41nqc/eclCj2pVlHQSSCN8QzZsbj+VL81J2tYWkgCWVuLZOopD5OJ5o4/wCMG+Bq2dmTzCr/AJGhd24vfyQ/9n5CoIRcwrctiPPniCK9n+pV2y7Kec7jz/lVrkcsB/emQCBqUrbYg2+e+KGWsGsd+RRhT7Lf2JyOY/gL0rs3wR6WWVVWidXiNRgDM7ALyAEYQdI2R5c8G/BLzMdGcERBA3218F4ucoEcp3jVLkAiIPnfGiK2ePtE+ISOBj+yiKiuqmFPi56THnB2BPM4qK9rj1mAq3QuGhQGgqVPhgG4Bki30w1BVxmRoaLIT4zhN034xxV69Q1ah1MVAkxsBA28sa4jZGAGDJJAOPaOaq4W5BLAgEQBIkeeEq935DkeIfmBBdyr1YZlWZJK7f8AGPPaLQIV2U4uKFRDl3fXNjNsXYOme2Mm+aqR0YL00zWRrU1NSoG7yqA+pp8StN/OYx6pjIizAy2WSxnzOdIMWST1q00xT0WBJHkTvjOn2YT1oxY/JaDJdziqABpIi8WtjOfs2pB0TAmYmHYxqNOp/wBUG7uIZQbkYHJFUtbhsbKbxl17rUdsOIZH7pTbKD9sTLLsQLzt7sLxB9yCCrPDcisblawrBhVpkubUyGgBj1HPqcGZAXOFtN64vFlzOZSgGKgMYsWDbnmY9cP/AAGMXvbuQOmtkicpmlpKygyrxdlk2wzFF0YtrbggyHGuHNLtY/EYZEoG4oHQncUXwviRoVUrU41oZEwRPocVlcyVhY45FSxj2OxBbHL/AGo52P2lOlUFt0I2MjYxvhA7Npz2XW8UyKmYatureMfae+YotRqZdNLFZ8Z2Bki45xi0Oy+jeHtcqyVZc3CWpCueyDNfKsJOysPhhssqAO0g44r5gqOerZIITRSqrja5/rbEsExd1yLKHGK3VSSrmWYySfyHkPLDYDQLIJFyp0uIVR7NVx6McDMMR1aPJX6R43nzSscSltOmek2OM6TakbXlrmXCYbREjECia1Wpo0l6ir0kEYVLqCU3zaUcGoYLaoJSRIDoZ3BEHEfBxOzilCv8Q4DrsT2p2Pza5ZMwul6bavZeSoUwZ6YiHaT4zhfnZc6EOzAS1+GZipRqBEYshDMACTpG5tyHXBK6rZNGGsOZVIoyx2JyjkKAIzDRcUxfrf6/X65LbkgJtxFkuorBUxOnnjQpgyKRrilpHF7SE+zfF6jAS7EBQovMAAgAdBfHo34A3q7+CzGw557uKUpVmw1T6Yzun6PLpSP+YBPYL/t8lZ3hX18xt/zgrKuQ6Oafl91BjHeupXHQYchmc82e0DkboLo7DIqzwQScGeGNBc4KnXvYK/s2Y1ZjQG0GFBNpP6DGE6Lp7tbli4bgFoMnFO5r3C9tx3pweI0Wu+UX1EfoMA/xlW3sTnxC0RtrZ7/1KceH9BX0K/CmEVaNdG5lTbytOJ6DaTP3g+Co6fZkhu1pb5/QlX5fIcHJJ7+pBEAOpEecgYq6TaLdWDwXCHZ79H2994R9PgPB2QEVpIFwtW5PWGGF3VtazN0Z8lduzad7sLJB5j7oWp9n+ozRzAIJtcE/Ijlgg2s397T5KjtjyjsuCTZrsdnkYgUmfoVIMjrvhlm0aV37reCXdsupGdr+IQGY4Xmadmo1Aefh/r44O2qhd2XjzQXUNQ0X6M+V/RCotQELoMkwJBFzYYN0mVw5AMLgbOb8l6NW7A0VVFGZc12UE0lUMRa/oPXGczaVQRiLRh4lXkp6drsFyXcB79UMewDGj36ZmmUBghkIIMxBvvi7trOYcL4/IqI6KOUXY5YWNTCwONeSGN+TgCkw4sFwVZxLIPRVSXWoH2g8umPIloLjhWuHWAukGajvHt+HHNyV9UxyOfr90qJUYLFwD8sNUVN8RJY6DVCleGC6c5OtVy1O1RlaspBhr6diD0BjnjYl2bT7gbhICqkcctFDL5ZWFUK+kBAdJIk3uBG+M2opzEMWo7kdj8RsUsQywjoPf/z9frnOfdNtbZUZs6SpW0tBw1T1kse/JUfE07lr+A8Ep1aJdq9OnURwCrWLKfaK/wAQxFXVdO4G2ipFGY7r7tbwZciEYnUtZdSkHVAO3vjFYCP26qXAk2Oizy8OFenrpVQzydSldJUbC5gGcEBlBvmpwt0QVfh1RRBViOe5+mJM05FnE2VsDdybcNASiwEQakwd9um+NigJwh3cfVZ1ZmbX3/RfNV8h7saeMJMN71wsdvzx1wpDQV6lk/s7yNVKKpmldxauUdG3UkaReIaB6Tjzz9pzNc4llhuuDxWk2ljcAA7nYqml9kAemp78pUNyGpyBfaQ28Yt/mbO7NxzUiiNu1msLnuzVWlUdUVmCOyB0PtFWK2G/uxpsmhkaC7eL2KUvKwnCd9lBFzdP2WzC+Y1RbliHU9M/UN+SM2tqm6OPmVxuLZqZasSf41k/MTgD9j0b88ATUW3q2LJrvT7I7hHaJ0rI1YK9NTJC2J6bmN8KS7BiAvFcHmbJwfiWoe3DKBY92a3OS7b8PFlpVUkySVDEkmTJBM4A/Z1Vvz8UgKimFyDa+uSX9p+0mR7uoaDu5qldVMKVgrJ1XI32+GAtpaqWwFha9ic/BN00lHA8vkFw7UD13LzPJN4ieisflj0rzZpKxnC9gOKXPmW077GMeNBOq2LBG8WpiiaalVqd5TD+d+WLg4hdQBZEdn6lEV0NSn+zBXUgPKbieVsbWyo3hj7ZOOiz65wNt43ojitaiZKK4J5GDcsZ90QMa8kj4m3cMXIZpaJlyAMuaUHR6YX+NpXdvLmCEz0cm7PkV1EHI4uIqSXMWPkoL5G63V1TLAxJ8Q/r/wAv63xR+zIXZgW5KRUOClrfTosRM4VfsVv7XK4quK+4vxB6gCkGFUAAmY5e7AHUPw7gOKsJMYum7cBrrQp01UX8b+IAljtvyA+uAs2nSRylr3WtkMvPzWgNj1ksQkY24Oeoul78LzC/4b/9on/bjQZXUsnZkB8UpJs2ri7UbvL7KlszWWxLDyYfrguBjs2/L+Es7G3J1/H+VDvXjUVtMTECfUWxaxGWL5/dUsOCl96GxWPQ/rOOGPcfl9lGBnBW061I7s6n0B/MY7pJBqAfE/yo6NnejKPGKiR3eZqWNgGdb8iLxOKkRu7TPQqcLgcnK6jxvMoISuTctuDc77853/qeLYDmR8iuHSNFgUbS7W5tREg/9n5rinw9O45H5/dWEkw3JXxXi1Su4ZyAQIjb68zhyCIRts1Aku43cEKHPrg17IdgpI1xbngUsmFhPcpa27gF6X9mnY7J5vLPVzFLWxqNDamFuljjBrKuamkEUbsgBw1K04omSjE4LIZjsktHM06JzCVBVSbW3t8PPFJNqOdEW2zKgQZgpDxzs49GucujpWNjqQyt+U4zmi6YLgNU37bcFNKvlELROWpS3Rm1SBg1O9rWklDfcnJZpKZVvD5z56ThqmrzDJc6Kj4MTbL6pUBJmQdsbDa2GY9V1kt0L2DMK5ci+jXJYEwIvfkPfhOsqpICA1178UWJjX3uLK1eGuOUG4JYQBG49cLMqGy5yRt5q7upk0lCVlNPzExb9Dg8FXTxyXAI8TbyuodG9zc1YucvF9fTr8Of1+uoNowbzZLmnJ3KXAwauaQuCBdr2sl4+Ixmun+Ic5w8PT6pgMETQPfFOmOYU6hVqDVfcxfymMP/AAcLhYtB8EozaU8eYeR4lTpcXzaMGFQEi41Kv5icKybFo3Z9H5J6P8Q1gFi8kcDYpkvbfNf4lGhUHOU3+GF3bDhHYcQjs28/RwHzH1Kto9sqIXS2T0ddD2nrBAGAu2POOxN5+yjt2tTvP5kY8LfYJpU7cZSpcqwY2Pe0kcRadgTyGFnbNr2DqEHxt9kVlTs6Q9cEeH8uQX3HhNUjTVpif3tVM++DE+7ngvTbRj1jv8/uqfC0L8xJbx+9kDX7D6mP3fMUXBmPHsOk9fOMXG18NhLG4e/BR/h8QvHID4fa6V57shmqNnVSDtDi/pMYKNs0Z1dbmEMbEq3C7AHcj97JfU4RmEv3b+qif9s4aZWUsmjx5pZ+zquLtRu8vstv2F4Llzl6lfiGognTTUltXhsdI33t8MIVTnulDKfcMyO/vUAshjxT6k2AOvgEdV7MZBmQtSejSqGFfvAxHTWt9IPrjhLUtBwyXI3Z/LigdLCSC5lmnIG/rwvzWe7f9n6PD3RKbvUZgSZtAt09cM0NZUT3xHIdyJUU8UYFhqodlu2eaoIKFFgqLJ8QUgSbyYB3OOqqQSuxv1PP+VWOXCLBJ6tKotWjUqCHRACpmWBgg36gzbA5NlAC7Xi3eqsqwThwlX0+OpQDNQpgVACRqUEA+nXzwCWhmay9rjuV2vBdmodos89ejTd31PCkk/zfS+M9pyTFrOSg0tJAm4Lj4icQVcITiY/ZyOoPyxaLJy4rXdkuLJl6NR2orVIAAk+y1irDzGJficSSqZAp/wBr+P5d8on3FStdGVpAmJHjud5kyMTG0u7Wihzmt5rzGvxCvfUomeY/LBcItYLsXep5njKsEjLIhUQSkgsepk74H0fEq4dwTLgWcoNUuSvhcXHNhA23MzjQoWuOIDXL1S9RbK/f6Ivu1k6aywNp1CfS2N0OeNWlZhiHEKNGi7EgNJ5AGSfIYuZQ3VVDL5AJ32N+6pmNfECRSQSENNmDtsAYBsN/O2Fax8ro8MGZO++gR4WRh13rY5ng/Ca4qHL1svqqVabIO97spT8AqgKSLwHIEbkYzG1NXHYPByB3Xuc7fRNGCB97EZoviH2b5Fld6dSogVWaNSPqCgHULExyvike1ZwQHAFS6jjzIJHivOH7O1gFPdA69oPxi/xP9HZFTESc9EiYpRogX4LUAnuqgHIgH9ME6SM5XCi8o3fJfU2rJZatRY5SfpOKPpIJB1mg+ARWbSqIz1XkeJVw4pmV/GreTKPzE/PCUmxKN+sY8FoRfiKtbpIfGxW+4P20yCrT7yjWFRKejXAK3jUQAxgzz32xnHZc8YLI7Yb6X8tVaXaEVQ/pJD1uXnZOa/aPh2apPTOY0FgSDURvCfwm8WUwY2tgPQzwPBwn5Kr+hnjLcQIKwfajiGSrZhtRYhAKauNUEKNwVJtM8sWip9pRjFDhsc7HVaUcuyntDZg7EMrjTwSz+z6BX/pzr1khgxMBVgn8Ib2inXDtPLVG/wAS0Ntpbekq6Kibb4VxdfW+5K+LZdlfVN5KhgZ9mJjy2xtljH6rEp3losl4aoraw0nzE4o6lysCUyJBwRj8UL2qUKTjbwgofiD+WMp2xR+1yY+JQlWoC8qpAmYmeUb4XfseUaFXFS3eh8ySU0gXt8sBGzp2m5Ct07DoUy4Ln+7RlZEOpYh7j3XscLTMkD+sLK7cNsijK3HqrhqFFUU1NKWUWg7qfw+eGYqfF1n5AZ+HH7cUInPLVD53NhIpppdU3ZlDF2/E0kTE7eWH2UjXDE4WvoOA3D796E6Ug2CGrZlH9uih/llfoYxLqBh0JUCbuCguWyp3WqvoQfqAcLvoH36rgridu+6qq5GnulZgf4gR9CccKepZ2T5FT0kZ19FdlMg5/wAVDawDgGeXtAfDBBPVs1J8rqjmMOll2pRzlMSFLD+C/wDtnEf5Jw7bQfkpFMDoutnKkTUEcgHWCY3vGGG17RrGfAqjqcH9y+o8RUbKAWBBKmLcxY4J8bTu1JHMXVOgeNM0yynaCoqwK1YRt4pA9zAxif8A+aQ3Dm+igCVu4pnlu19YD++pnyanHzSMcaNh0F+R+6kSvGvp9kFxfilTM6CzJ4AQIY3J3MteSABvywxDEIb2Bz7kGRxdqgilUCbx5GcGEgQSxu8KJqtzFj1GLYgowDcjOE5QZivl6LSEep4tO8bc/fjOnlwufM39jfmU5AzqBv8AsV6VmfsioASmbqIP4wD9IxnN20797AfMfdNGjG4rPV/s4ro4FLOZd26EwR7oOCja1M7JzSOWf2QzSvGhC88zDaj4httfGnUQRzn8xumljZLxEx9g6qNOiW9nUPPkPXywo+AQjE2V7R3m4+aOJMRsWgq4sVsqhgNyym/6DHNlqTm2VrueXorFrN7SF2nWD20BW5aTY+VzY9OuGBU1TO3FcdzghmKM6OtzC5q5H6Y07ApYghQzjIqEi52wCokbFGSeXirRB7n23Jn2cpoi/eGpFp8ChRvA8TGZvsPPHn5Kd8jDFG6xOZPoPqtSKojikEkjcQGVuKOevkWMNTZD5oR/sb8sAFNtVnYlDuf9LR+M2PKevCW8j/KsyvC+H1CZzQpiN5MT0hlB984s2p2pH+pEDy/g/RUkptkvF4ZHA8DYeo+qIXsMHE0c5Qfyn88W/wAw5n6sJHvvAQv8Sx36Ut/AfQlR/wDwVYU5fUG38Khl0xImWVgfdif85AToQO/+Lqh2NOMgQT3H72Ua3YUjSBmUBMT3lOpTAMNNypkSAAeerYQcEbtaA6+o/hAdsypGjSeWfpdAf/mK6OQNL6edJwdRgGBsdjvHlvhsVUT2/dKOhex1iF9xOtmKSBWNRdgNU3A3F9iDzAviGRRPOQBXF7gNUnbNE+0iN6oPyjBTTMPHzVRK5QApf5cHqjFf1wB9C06H5f0riYjcvhl6PKpVX1CuPywA0Dxm0j5hXE7d4R2X4HmKylqDCqq2JFJgR66fUYC6WeB1i8jxRWxtkFwLqt8nmaYIekPUsUj3ML4OzaFR/uD4fZDdTM3tt771WmarixR9Pl4h8rYOK9x7UbfA2QTTC2RKP4Hx/uMzTzDItTu58GrTuCOnKcWkMc0Tox1cVrnVQwljgTnZescO+1SkyHVSKMF1BC92uBC23vMHkPjmf4iXF1SCOKadVtaMwboHMfaVlqrrTzFBkp3JL+KIFrb38sUl2RO0XFjyKltUx2uS8fytLUGuZAkY5u0qhhzN1xgYQn3YTNUzWenXWaZIVxzKsGFujD2h6YtV1jp2AWsqMhDDiWtynDMrIpLmVqCmCAB4S5Nh63ImMZwyTN7rKdoeHUsq1VayjwuyyLs3SL2A6DDrJpA0YTZCwDFms4vEqDvLtUpqdyo1QPQm59+GG11QwWa7zVTC06hU1Wps0LVLC4HhgmdrT1i3riJqyWa2O2XBWZGGaLRmVy2WAkeFifOWxs0dg59/+Ef/AF/lZtSbgX7/AFUaNV2MFxH8Rt88OFrdbJQgLleiOfdN/KcQADuXG7d5VeW4U1VxTp03Z22Vbk8/piJC1jcTjYIjHvcbDMq40szSLLrr09BhgQ4Cno0WHvwu6CnlAJDTfuGaabV1MXZJFuBKPynaLPaWH3jvKYF1JF59YIHnhSbZFK7LBa/AkJqLa9Sw4r6cQCmX/wCqzFOVqZelUpgQo03PUTJ8Mk3jCY2HDb8txHvl9U0dvSE3fY+Y+tvkh6/afKVFC1smwgWIfVeN4MC5uYAxUbKqo/0ZvO/8ozdq00h/MiHgB9gfmqQvB6g9qvRPmC30ticO1o/9XeX/AIri7Zkm4t8//JBngmXb+7zA8pZCT7pU4H/kq6P9WnPh7KY/xezpR+VU2PBw/pV1+y1QCQwI6lWH0BGOH4ghGUjHN8FJ/DUzv0pGO8V6D2arVMllzl6CIawQVK9RzCUtUnxchEHxHlpsbxRzWVEhmkJsTZoGpssmd8sIEMQBNrknQH+kZnfvNJRXL1Kjq4FVXZDTNwNICMYuYIIm8iCIMtbFIejsADpYG/jcZpRz54m9L1iRrcixG8AA2Hckn2o8Ry5y9E0aaI1a86QGEGXEjYqQBbfUcTs6nd07g7Rvlcp6eZroGuH7sxxt79F51k61TUsHV4h4SQZvtBxrSQMsckiJSCBdajhKUCzSFBVmU1CD4iCLmPCATPL1N8JuxtFmk24XRgQTmFXxCnTqvAWQpMvTI0joOfPlywSKeaFvVP8A8gquYx5zHksxkwNZXqpxgFPBUcMzZpZoEXDWIPPp7/PBgbMVSLmy01HukcVnaFpsWCgjUTuBHK/PnijWg3K5xIyVHF+OvmiQ1NWmfbC+He4aLetycEjbvCoTxST+yaIHiYs38Nh9L4I+Vg0zVWtee5LauWRGYgwyMNIi55z5Yq0h25XNxvWgpcT10kGgaaawDfrfn1ONuOppQ4kSWJ3EeCSkhe4C7b2VP3lJg28pw+2QO7LgfFKmJw3FWJoJ9rBCXDcq4XJ/2M7SDINUqrQWq7LpDF9Ogfiix3tfywnWU/xADS7COWqPBL0dza61WY7b5LM08ylSnXoNmVTWyhaglABa4JsANhjPFFPE5rmkOw6btUwaiN4IOV08qdoeEVmHevRZG0BA9EqykE6yXYRoIgEbWIvMYWFNVsHVBvnex+nFF6SF2vosZxDs/RzFes9BwqCoQipBGidK6fFMW1bRBtJgHTjq3RMa14ztnfj35eHNKPhxuJackvPZfMDT4gJUtDE2I3U23s3l4Wv1Y+PiN9ffv5oHwruAQtfs1mhOqgGjeNJj10nF21UDt/0VTDI3cfNLHygkhqZBBggGCCN5Bm+GAARcIRkcN/mP6UaCCm6uuoFSDDCxgzBgiQdjikkQe0tKLHO8G+S3eU+0t40vl6JsAWUlSYEfukm1rnGMdilvYf5j+loHaGLN7M+4/wBpvQ7eZRlIqUqig6pZWSAWB1HeZuTMb3wnLQzROGYvu13eaLFURSA2v5D+FkuN8bpF1p0aL1aFNFRDM2A5hlMmIE2kjEf4yST8wyljiTkNPotKDa0UDej6EPblrr9d90t++ZXxMKRV0UusoF8Q9m6tfxRywSGkrmSNxTYmXseNvfeuqa7Z8sTgyDC/cb5fRGLlyKU71RYGNIqLTlzpN/ATYsNOvw9ThwuGPu9L5efnbNY+5IOJ5oogprTKMPaIMCecCOvngpaO0Tkqg7ghcoaWrwFtXRhvPmMedkjezttIWg0g6FCjIVXdWUQEtqNgL4NEwuab6Ib3hqOqMzutGnpZmJBaPD1Y3sYHP9MMQwR2xEkgZn+OaricTmrsxmaAOkUgwW2vUwLQILESRc32w6Nm423cbE7tw7kH4gNOQVBqIRALKdgTDAfTAjskg3BurCqG8IajwpCxLVQx6MCt+U7iPfgEtHONG5dyI2WM70TWyzwNoAAlCDMeQP1wsYXN3ef8q+K6ll8qq2KgBrEkS1/XY+ZxHR2zd5BQXHcmIy2UGkUw1Tw+IMAp18xImU8xfE9O9vZNuSq1gOZzQlXLitWSlTpmmzWAWIJ5DxMB78MR7Qqm6Oy781DoY9SEsJqIYIYEHptHn1xrs2gHAB1iUq6HfZT/ALQJuTP9emGGVERGnkUJ0OakMyp3/LBBNFxIVOiduRuT40yezXqKDuAxAPL2TY2xVzIX/wCpUgShMafaatqBFUOQZBZFmYI3F+ZO9zinwTCOz5FW6R4KVMSbzJ5km5PW+HALJcm+q6KrjmcRiVcLTuUu9bmAfdiVGBu5SFPvO7pxGqqoMcxt9ThCU3nLv9Gk+f8ASdgFo7X1K9ZzH2RZJhrp1qtO0+LSQPkD88ZMe25rdZrT5j6pw0jdxKz2c+zx0MUeJUWPJWqaSfdLjBv8rTu7cflY/ZU+GkGjkNU7EcVCQKVGuk7Du/8A+Dgjaqgcbhzm+f8AKqYphuBSLiPB8xTZVzGX7qxKhmZVMQDp1MQTcWBwy2KGdpEcl/DP0CA6R0JuWrNDKk7frhw0rCu+Iw6rmnxBajnSASRqPIfhBkT7sZtfE2JoAFye77JqB3SZp5wfhlU0XqAKr1QANRNk6KYO/Ux154RlraamlbFKdMzl+7v5eqeg2bVVUbnwtuNNfuhavBMwP8Mn+Uhv9pONKLadHJ2ZB529UnLsysi7cTvK/og62XZTDKVPRgR9cOtIcLtN0i4FpsRZcBm3wOOIIUKBkYlTZTp5l12Zh7zgToY3atHkrB7hoVamePNUbzK3+Ig4WfQQu3W9990QTvC+zDUX9umdXVXNvcZE4AdnD9rvMK4qOIVC5KjaK9ZRzDAMPkbfDC7tnycAeR+6KKhqlUo1dBRK1JkLatLLF4ixInbzwN1LK39pHvuUtkYd6pyvDqpHjTwg7JefhMbYmMPGRfbn7uokI1Dbq/iVKiXbuqdams2VwCB5SYJ+GCMbO7JtnKhLW5uyVWU4MXDHvFpELKhz7ZkeFfOL3tbFHukjzAI5FSHtOV7+CjmMtXp7kT/MDPumZxZu0ZWZYj4q3QsfuXEzzgS3zGNBm0iW9e3ilXUwvkFcvEP4fgcMCrYdW+RQjB3phwzjNNK1Gq6HRTcMVUXaCDaTvYYG7onMeGEhzhbPTfw5ojWkYQdAV7Rwj7T8jW0oFqKWsFKgz8DEfLGBJsqoj3XHEJ4VUe/JSzn2g8Ogo4aNirUxB9xxSTZ1Q3Ms8l0dVE8XaU97J1su1ANl2Gh7hQTCnYgKT4AP3bDCRaWGzkwDfReffbTmdWay1IG6U2b01mP/AEx6XYbOo93eB781l7RcBYFeTpmOjA+hxqtqYnZhwQjEd4UeG0e/ros+1v8Awrz+X1xjfEmV7pDuzHhp87J4RiJoA98VoM3m8yHZk1Kk+FQJQDlAMjbB27PpZGBsjQ47ybXv6oTK+oicTE8tHcTb7KCcerD2lRvVY/2wMLyfhyifoC3kfvdaMP4mrmfuDuYH0smPDu1iofHQ1AiI1SPcI/PmcJ/+mejN4ZSOY+oI9E2/8TOmaGyxjmP5BRS8W4VUtUy7J1Nif9Im/rjvgdqQ9iS4/wCa/wD3D6qhrNmzdtgH/Tb/ALT9Fdkcpw+ddLMKhNgrXMWsdQbfoBtI2OBvqNqMFpY7juB9WlWFNsyT9N9v+oejwD80dleAUj3v7HK1NQjcow2PgJaAZMagnKOWAjbUlwHhwI79fAgE+au7YbbXY8EH/hOXMtLkLnezmXhlGUqrWbUyClV1gFi+geMAFQI2vCG5mQ1HtpheA5/DVv2v3pV+xZwwuaAeTh/+rcQs5X7NmfA59HpsPWSmtfOJnGlFtOF+hB5OHobFIS7PqI+0wjwNvPRKs/kjSbQzITE+Fgwv1jY+W+H43iRuIJJwwmxQ0YvZQujyxBF9VwV9LP1V2c++/wBcLupIXatHp6IgleN6MyWdqVai09NMliBJXYcz4YsBJwvLTsgYZA5wAz1+90WO8zgzCCTlotlm/s1zanvAqG1/HogC8EHVjJNeZDd98xbMA+lvRN/BsbkwjXiR6g+qzub7G5owx75lAsRoZSPUET7hfHMfCD+Z629W/Vd0TyPy/lY+h+iXDhfdFXZPZYECoGUMReDqAEdRhkthd+kD32N/QlLObKLh58xb1CpzGXeqzN93RSSSO6YkCZsFBIA9+OY3P9W3P+bLjcDs35KOX4e4A3JLaQum46newkged+mHIq11PcPIcO7ihGPpNBbmjv7LYZcVqjqp1MugzLQQBogGYOqSxHLBKfaEss/R4cu46d5KiSmYxmIH3yVVPKVQgdBabQ4BHnE6gL7xe8YYqqqljOEtDncvUoTGSO32C5SrVqtRWespYqR42kiNgS08pxmO2o6I2iYAO4b0f4VsjeuSk9XszUC6iUHkSQcZ8ga06ppkhduTfsfQqpXCtuqOwBvbQf1wanLSx5/5R5uH2USXuPH0KrpyNiR6Y9TcHVY11aM2+2qfWD9cRgZuFuWXopvdc79TvTU/EfQx8sdgO4+n9/NWBUqNBKjBEpvqYwoXxEk7AC2KOuwXJFvL7qWgnIe/RdzXCijFH1U2G6VVKMPUEWxDZA4XbmO4gj6KxDm5H36r5Ms6+ww1dVb9Pry+lXYXdoZd4+4spa8tORse4+ypU+IZumbO4Pn4j85jCj9l0UuZjHhl6J2Pa1XGLCQ278x80yp9tMzYVAlUAgw4JmPfhOX8PUj9CR439funItv1LOHMCx+Vh8kSe19JxFXLKBb2OkibWFwI57nCbvw9KzOCW3mPQ/ROt2/E/KeK/OzvUfVS+88Kqe1TameUD66Qv1OI6DbEPZdi8Qf+4ArjPsmbtNw+Dh/2khCNwfKuT3bnyCupMdYuR8cDO19pwfrQXHGx+lwmBsfZc/6VRY8CR9bFDV+zJHs1P/JSPoT9MEj/ABPDe0kZHkfsqSfhWe14pGu8x9007JcPGVqPmq+hlpAaRq0gkkD2mFr6QbeyzWO2CzV0e0GtigJzOeR0Gf2SJoJtn4nzDMDK1jcm49AfFbCpUzWeeawdsuD/AHdApJg2hC0kcw7ap3UCZxwEMAtGRi4uv8sljETz2MoIb/q0i/8A1G4PgFZwXODJZwrpdKFWLVVKuFJgMZuSjnSWO6OCSSuImjM8OK93N1sb39+u5WhkEEwYBZjtLi1iN3jr5rK/a5xPvc13Smy39YlVB8wdbA8xUGC7Fhs103E28B/Kf2g8gMi4C55u/iywQYjmRjac0HULNGWif5SoxJpGoQF06hYnUQdbXBMK0LA8jbGfJDHbEG637uWltdUwHO0uu8QLrpUqtZRMLJMTeVI0mD1AF1I5SRxwgXLHFvv3v3qXP/2AKUZ00qhdmolXUD8Rgfuggja2wwIscyRjAQ654K7bOYcrJhw192NOmwj8RI0/AGZwLaFE+nOO92neqwytf1RuSrOcWKs2kh6k6eZi8ztHLbzwhHCXZu0TRIAV3CczXR+/dQ7OCgkdR0WLx1w9DLTNDo5CQDbMdxQXB5zb81fmswCxHdaNNmEkgEb+mNiKeMjKUHnkkHwH/VDmqp/qf0w2Metr8ihYLKdNNUwRbqY+uIMgbqD5Lg0p/wBiuOJkqxrvlzWYKRTOqAhO59kySLTyBO84Vq4zUswNfYb0WGQROuQttkO3PD3zSZmr3lKqKDUKmpdYPiUqZQXiGnwjcdMZr6CoEZjbYi9x5d6bbURl2I5ZWUezeS4cMtSol8hmavfftHqHu27tiZK6ofUBEDax9cTUS1BlL7OaLZWzF+/cpYIsIGRQPbPs7lKOVpVco58dd1D94zJoQVSRzkDRAImY54NR1UskpbMNAMrC98vW6FLAwMuzisbXy1dTpdUY89puCQTsQCoJkxbGk2SJwuCR5/0lDE4ewhaiCJeiyiSJAIuNxcbg4ILE5O9PpZVs4bvX63VQp0jzYYtZ49/36qLn37Hou/cAfZqKcdiPD34XXY7e/uApJTrp7DsP5WP/AMwGRkMn6jQeYH1R4qiRmcZI5H7LX9mu0OSSktPOUnqMGFQsZgOpbSQEnVAIHitYWxizbOnjlc+mADSLWGWW/dbM8Ctb46OeNrZ3OxA3uc+W++XLetI/HshmG1NVQnVTM1iFJ7p2emCAAWgsbE3m/LC3RzxixY4a6C4zFjoSqHrHqvafEg/MD1RXFOHCqKdRK+XlaisRBVnVR4aelpBlzqJAG4taSuKtsTXCxuRYA5Z8dxTDKF0r2l4yBuSM7DfmLjReeZypk8xUZyykkxJZlMCyzJ0yFAE4t/7vSdWNl2DQZH0zWk1uxqoYpXlrzmdRn5WsNFRU4LR/vAzEL4js4YLciRG4B64PTbYqpJRBLDhJyvmLeYS1ZsalihM8M4cBuyN/I/RCZNSVLNZirGObsxJVzplyoUkxEeEHYtjYkAxWGmXgBuzy98lhDNLczTpuxKuq7WKkAmBqIgGAWkxaBHoCjE0WIVDa+SHRfCB+80+4W+o+eFoG9JW3/wBR8yiuOGHmmOWAIg425GNe3C4XCynuc04mq1eCooDOFpnTqJUmB/5SMeBLzo0r0XeVFaVXudWvTTD+E1F8RMfwSRbqMVyBU3BVVaoaTnvEADKVARwTfn4oJwVzi+Now6E58e7wVGsAcet4L6qrHu++XQOSxczuY3j1+GCMHR6Gx7tVRxLtP4TCscsv7M5ZZI5VHFRfM303/dK2Hngwr6lpuHfX1VREwobO5HulYqXGkT4iLTtcC5wZm15Dk9od4KDTN3GyFy2XZlJ72jrEfsmcByDzANvdM32w6NpQ3s5hHI3QDT3zCqqgr7ax/XlhtldTu0ktzCE6meNApUswQBpLC8iDA2iR5xbB2kSaFruRQyHN7kyy/Ga/+bcRBYKTY6hcgmzEt6knFHU7Rqw+H8LukdxR+T41UDT3KEgAHS0WXVHtEzdiT1t713wxkdq3Pw5cERsp4KL8Upf4lJrA+2ik6hGmWgGDebdOcsbiF/7XeRPp3bvtko6Ru9ICcaF0upByNicddVwg7lauZbmZHnipY3grC+4lWLmZgFR+XwxR7GtaXcPe9QA4m1/fhZdyz1ner93okhDB7tHmNpY07gE9cZ1KGmEOnfYnTER8rrQkBxWYPJBuADDUmUjcBr/BhONIRyEXa4H33JY2BzyXVdAGEldS6fEpsJB3E9I9CcUcJMrjTh/Klv8AwlN6fEUIJXSajMHbS8aypBAOr2RqEwB77DCRjI1vYCwy0vy18fJGxWzsl2ZoKQWNOorRNrqTF+Vr3t5DzwUPtliFvmh67ih2pQwB3VQD6xJxGyW4g+XifkFerNsLFOvQbRIn3Y1XgEWSLJG4rFOKOXPfL38k6WiQVVG2WJ3Mxc3x8/N7dULetxXcvNWi9NYJWpqLG1NF3l26nkBJMGBiWxm9zooLhoq6dIlw1Mio23euLeQpoOXn8+WGLhjcsvX+ELNxzz9PHj7yQ65PUXKlyyNDu17k7CDzNo2EGSdsUc7CMv5VmjFqmv3FaIcSbKBq5kE3nrM4AMTir3ss/wAYyNUae6VwCJuSdAj2jvpmTfkBhmLC25Jz96Kp6yT5js/mUkGmW2JiG32874KJWHK65V0qJoqGcsCfZpyRPmw5L5c8SImk3XFxOQUqnHKxUKzB1WdIZRCzvpIggeWKuiF7jVS02yR2WqrVGo+ACzFQAB8dz0E4bj6UAdHKb8P7QHkAkOYOaLzdfJkjuqlanYCHXXJ5kMnI9IEeeC/G1bDhNneCo2KMi9rKlO+LBUJeTAM7+4k29cEFfh/Uit3hQYWEZORmf4dmKLlalFjH4kGtT5gqL4PHtGmd+4t5+yhupX7s0H36bTB6Gx+eHWSxv7LwfkgOie3UKwDBCx43eSGr6FBiRG03918IV0pbC4b7I1Oy8gW/+xIEVMw42OkH/UcZ22wGNiYNwP0T1KSS4r1jiOXV1vQStPJtP/tjEa4tzb8k5a+qxvEex+WeS3Daagf5Fchv/GEU/HDjNpVUejz45+qG6nidqAlOW+zHI5lC9KtVQgwysFbSRyIKhh78OR7cnHaAPh79EE0bNxIWd7UfZ22Qpiua4elrVSEBR/EeQkg2vuMaVLtNtS8RmOx53Hol5qd0bS4OWUzjiVgQdIk7kkkmTPOIHuxsRsDBYDJZrXOfcuUv7TcUmpBoViNQ6wZHwxz2NuHHUKWssTbelK5qoNnb44yHU8btWhaAkcN6uHEHjS0MJmCOeAuoozpce+9WEzt+aPpZtaxGoMl91cyTEesRPkMKvonNJIN78UQStI0tyTlOJ0adNqYhQxEKbBYC+HnKmJnzwq+jkO7yV2yNG9WLUFbXUbSxjwKrAqpG25BJ84/4A+NzBa1uasDdF5tgS42LUQAWsNXS/MYCWu4KULnQ1ctTpRBCgt+8R+EHpvfEizM3eSjM5BGUMrRJa6qikhtQnvXC2AB23I92Bi5N1c8FmeOcMpPUD6VUtA0IAq23a235mMOQPyIOeqE++5LkoowED9mqkqpEiep/iPXG2ynZExshzvx0ST5HOJaPkjMxw91B0rSECSCSPou+As2qwuwhllb4R1rucUbwahRUhaxl3Ed2gve4ufZQc7GTFosRzyuewy5cAPfqrMaA7DmjeI8NdKbtQeq3WSbE9fEQR/UYUFbEW2dEOYujfDvxXDz8lm81TYIDURGrE+G1iBPtafxWMdYwHC24sLX93Rrk3F8ggsvRJPipmmOqsfpBPzw/FRVTeyS3xS76iLgCmPD8kpcGpXK0h7R0SROwHMnr5YN8RXQuw4r5IR6BwvayY8C4/mcnq+7ZqkykyyqBJi2zgnAzNFVuAqW2OgIvYcwjWdGOoVr+HfalmiCCaCkKILo51G0xoMdYxb/B2dk64VH1xa3Juarqfalmp8VOkfMLHrznA5thSAXjcDzyRIq+N3aBC2fZrt5kHpKz1VpORDK5iCDHtEQR0NvdjJkpJojZzfr6JoSsOhSj7ZOM0nytCnSqI+uqX8DAiEUg7ebrjV2JEfiCSNB9ktWOHR+K8sr05cKN7C5AvYc/PHp5ZWRMxPNgsiFpdkN61HAHfJhiKVF2tLuobeYUavZ2J8/hjy9VXRVJ6xcBw3LSZFLH2bLKZXgrl9NX9gsEl6o0rblJgEk23xpGpiLcUZxdwzXGmkY60gLeYRtDsdmnqrTRBUDEw1NlZYABJJnwi4u0b9bYGayENJJtzVRC69lLP8BzKQjUW1BnCqili2iAwXTJ0A+0cQyeJ2Ydw17/AKqTG4bln67EsdViLRERFojlG2Gg0WyQyTvVcY4jiouiaefrLtUb4z9cBdTRO1aFcSOG9W0+LVAZsfkfiMBdQxnS4996uJnb0ce01VgiuZVJ0iAYnfz+eFnbM/1t6K4nG9SOfpsZ1CdUywItBgWkc5wP4WSMEYd1ss1xc1xGaXUuG1yIGh10wNDA8xyMHbFqioc9oY7K3HJSyIAlwzutMUpvVl2KIq6l1LGpgNyD+Ecv6jLwua3IXJRzmc1DOVFqF80Fm3gYLBJBIUkcrX9IxLnua3o7++CgNDnYkRkM8KlE0gD4mlzPLko8yfgATiI27ypedwSjjrqAugDU58TiNlNlH8MWnFo5sMofrZcWXZhQ/E+GVEdaeuoHIHhMCCb8gLRfDrNqTvNnfLJL/CRNFwFRn+C1TVFFCraRYEkGSAST5n9MCFWLkuRBFkhKmWzFEsDRHg9qBMepBw7HXM0sEB9PfUlcz76AgkCow1MDsgPs/wDcRc8rjzwzHWyWLWWHAnd73KohaNblN6mSpJRSp3hLunsMCSZazTpCqoW0XJOK0FRUzSm/WbvO4cvfkr1EUTG5ZFA6lVNZPh1aYBuYu0crCL9SMaM1a2PqRi5+QSrYi7NyLVqFVQaNGsDMeN1Ine2lb2xiz7Rq2EFzgL8B/acZBGcgEblMqxK2gM/i1EEg6TpXronnG8TuMKuqpJ33kdew8FJiaxlmCyfcQC5eu1GoqsZLNe02VdjyW/vOM8lMWX2X7aZQiHy5DmSz3kkmSSUIPujB5Pw7M3OMg+YK2Y/xDG49fEBllkQABbQozL5vhlVp1BNoaQHmSSJcBoFoieuBGm2hDlZ1u7rfdX+IoZxfqF3eC3lomFVqlNddLNsw2AYSYdhIJrK9tifEBY4UdXSR/qNB8C0/ZMR7KgnIDMTe8EOH3zQfEOH5nMha1RKOYBTSAUMqpkknu3Ol3Pi1hZ6RNnqfakbW5Nc3fkQflw7kjUbGIeWCQG2XWBF+R05pDmOzOX16XStQOx0urqLbwwFQ3HIXmcaDNss0xi/Agg/ZIP2LUgYgwkcWkELLcTyBpOwhygMK7IU1DrBxswyslaCCL9xusqWF8Zs4EcxZBRguFCuvtOIwrrr6MdYqV8JGOtfVctD2QoV8xXWkKj6BuAepgC4IEsRy21HljL2gIYYsWEXOQ5+CdpGukfYnLU8l6DmPs4rJJpVVYHcMACR6rog+d8Y/Tg9pvkfvf1TfRNOjvMfb7LP1+yuYRD3S61Myabg+u9vU6sXL2EWdlzBHpf0VOhJN2kHkR6GyR5rhrqQXouNI0+ydh1K6l+eIELX9h3zH8H5KHB7O0D5KVbPB6pq6iWIUSTqsABaOvPyxzoXMbb+PVUBxFTztVGzJZAJsskxJMCR7sALXDVWyspjMoHzHeFhqeDAmVBMi03Nh6TizGnWyg5gBcfLB2ADAlmfWI1aSALdCAxC8ueIdcFWaBbuVfFqNCu1M92IMIFkghVVYFjuZB/7hizHyAWaVzw3VBVeEKTSTUwABCiNS3uSR1J8+Qww2rcx2QBQOiDm5qfDqIOjX4XmyKIWAIB53/EfX4RVVJlffuUxRBgyRlPJaa6L3jEJLSRtMbW2k2F8DiIzIUyaJg2Qo1WqOmZD7T3qFGHrEjlGBZKxuseaf9f1GPbZ8Pr9lkX9+7qLU/wCv6tiLj3l6qRdSos6GUZlPVSR8xjnRteOsLhWbK5p6psUxyvaPNIZFWf5gCfj7Xzxny7Jo5M8AB7svRaEe16tgtjJHA5+qd5H7QqySHpI+ogkyZOkQB49VhbphCT8PRfseRzzTjduPNsbBlfTLXXTejk7X5V9OumaYmWKLpkQYEoTsSDteBjMk/D9S03YQeWRWrDt+BwIfi/6rOA4+910UE4VmJ8Shj1Ck/LRU6fDzxS20qb/YD/5BWxUFRuYfNh+yTcR7N5cMQBUC8mWQD7nBP+rEN/EVTGbSNB8CEf8A9M007A6N5aeFw75pXW7ND8FYejqV+a6saMX4lgd+o0j5rPm/ClU39Nwd8kHU7P5gfg1DqjBvkDPyxpRbWo5ey8eOSyZtj1sPajPhmt52EFPIURXqoxq1JKUxY2FpJ9kKjaiT/nbTjOqg6sqcDOy3f3lQ+ZlDTY5Mi4+Nhu8T6Iqpxirn30Vq60KO8EMEI8tjU9WIXYgHBhAynbiY3G70WW6okndhld0TeH7j46DwzXaNdchnlKsr0QBNSxLUnhWMiwKOJIWBp5XxVwdUwEu7Q3fwrMLaSoaxlsDxa/8Axd533Wn+0Lioy+XLwNQ8YMXkEBIPnUK+4NjKgh6eZsfnyC3mydFG5/dYcz/H0X59Vupv1/XHryFiaovh9SoXWkrEa2C3uN9/dvhaSnhwlxHlkrte+9rptQplxKhFXxFTD6nVTBYqgaBykwJnCj6drcgTfwt5myMHk6hXUa4p1KYqkKBJVrlGB3krBiRzggi+FpaZ7mXaL280Rj2NOe9coinrSGR9AaDNyx3PpECPIYV6J7BcghXJa7IFdyebBzIYEkpsttJgW+u+BGCQR9Jbq8VxcAcO9WeFmmATBFjceuAlXysq6LRVcS0hQDPK+qP9OGIQQ0k+/d0KSxsFRlK5Ook2n3f1fAEQr1rI9mcuTxFkp0cwtb9pRsrwWVpAN4PeT8RjQdVyflgkjDkdRv8AsqCJvWNr3SHhHYjKJw+nVz1OvTrF9DFCdQ1VNCeG4iIMxtfDs20pjOWwuBbu4aXKCylZg6wzVHGfspNIV6iZkaKaa11pJIAJIJBEERuBzxaLawcWtLMzlkbe/NVfR2BIdkvNrc5/r1xuYeB+qzzcKfcqdmHvkf8AGK2d79lVxkbvr9lD7uRykeUH6Yg8vfgrCQe8lW2X6R9PrF8cCDkrYvf9KyhXrUvYeon8pIHytikkEbx12g8wixVL2dhxHIo+h2grj2tDj+JBPxWD88Zk2w6KT9luS1odvV0Wj788014NxRczWSkaJWZJZXsqgEsYIJsoPPGNWfh+GBhlDzYbjv7ltUf4nqZHCMsBJyB716c/ZRzXXMVHL0UpALQp1NK6jJcvJAYCYAnZR0xEE2CHA0dYm5P0CyKoNfIS7QaX7t/1RRy9Yd2gZGpGsdQq0wwp0Qp0qukQSDAktseeI6uZIsbbuKHk4cVmu2tOilIVgtMKh7sU6UFnqVQJQrJXwqAYDX92HqGR5ksbnI66WCQraJkkWBlm5g5Dek/bzK1alOjlxUVjTVdRc6S2gFF/h9rvGufxLhSjrqaCZz5csWncLrefsuqqIB0IuBrzIB9LLCZjguYUXosR1Uah8VkY9BFXU0vYePNYstBUwnrsI8F3htMhajx4gBTTrrqSPkur0ti8tiQN2p5BBZdN+H6qIYCof2B0tUUaVQs3s6jJZS8n2DzO2FZAHkZdrdx7/LvRBcabkr41xNnqFKtIShiJuDsbiBcBRYRCiOckihDW3adVV7iTYoClpL6lUqiqTBaZO28C1/lhOtJDMO8osDRe6nkjfVzx6Cnha2IRkZWskZ3kuunuWpNTEuD+0XUpH4l1EE+oIIOPI7QpRBMQ3s7u7uWjTymSME6qjKPDOdiylr8rkL8oxAH5ZtuH2UHtDvP3VNCpKtvb4SThNMEIHLZzQdSMyt1UwfiL49oWOcOsAR74rIs5uhWi4d264hRjTmnYdKnj+bAn54Tlo6d3aZbll/Cu2olbvumj/aTm2pZilWVKnfKU1Dw6AV02AkEbm/Mm+At2fBja9h0z43zRDVusQ4aqvIcfyjUglXWGAUA1EWoi6VRSqg6tKHTeFm4iLnFn08wfiZa2ehsd+Z0zzyzXNmZhs5WUeC5GuO7p1aestOoMVOkkM1mIAEakC6ZEKSfEQONVUR9ZwNre/uc+5SI43ZArmY7F09Idar0hFMkVBqg1W0qsgKZBIm1getsWZtJ17EA66Zab96h1M21/eaXt2XzIA7t6VYNA0q9ySJAhwDJXxDqL4YFfEe0COY+10E0h3fJIyukmViDBixkcrc8OC1svkl3MPHzzUXZT/wAgH5iDicJVesP7XcuWRg9JyjDZkcqR+fzxRzA4WcLj3uKu2UtN8x74hO8n2vz9L/F1fzp/7LDfPGfJsqkf+3DyuPuE6zaUwyxX55+qfZL7R6oINXLo8X1U2H0YE/6hhV+yCB+XKbd+YRG18TiMcYvyI/haCl9o2SqqFq01Vh7Jq0zCsPZMgPsbzIxnP2fVNvgIdyKdjnpiRiuByv8AZef8T7U6sxUIpq9LVCE6g2hfCt55gTcc8Nu/D0EsbcRIdYJiD8R1MBIbYtuTa3Fdy/aCgTcVKZ6iGHxGk/LGZN+GJW5xPB55LYh/FsbhaaPyzX3HX780172ESmaz1CDYMQqW3J2gfx41dlU76WEiTNxNtfeSwtr1UdVUY4hZoA3W95qzNtqy4YqKgYtWAcaBUKAB3IR2DMAZIOkwSYN8MtFpCL23cbX0GY+6zierfxWerZ5XJatSDMSSWVipJJJ6ERyHKAIwz0ZaLNOSFe+qEYeCR+NreQFgPr8MJ4elqms4ZlHBwxkq+gIx6IZLNfmmVTiRNJKbN4EYsOo1RqE/umNuuEKqmhkvi1P00KtFJKywAuAh6OYnvGUDSV0zfe8D1IHyPTHm3wSRNcHLTxtcW2RFGivdWky0XEGwk/M4UgZifmiyuICZZbKUqyFNIlEZSSBIKsJg9YDRisc0sebXEeKlwB1C+/sHLtTWqCaakhRBu5IGmzTHOY6Yej2vVM335oToGHcquKdkjSR278FlJikVOrSOZYGAfKMNt2w0/qR+I9/VCNNuBSccOqzAWbTuDb34bbX0j9HFvP2UE0zxuuhnt7QInaQR9cOMdi7DwUEscNQmHD8+yD9nmKlI7wCdJ+BH0wOVhJ60YKswkDI2Rq8fzI1EsjSmjWANWziQVglodrmd8C6KE21Gd7eXHkFYyyDVJ+867dP65+eHgUuuMPhi4cosuRiQVykrEbHE3VSAUTknl1Bg36dL4Ur3BtO477W80WnYOlbZV5Clm8x3lSktRwpvoUsFBJAkAeWAwMgiia2WwJ49yakxPcS0EqqozqYqU1J6EaT8oOG2wNIvG7yP9oJNtfmFBqlI7q6f6h8/1xUsmbvvzH2XCx/hHZTNDWX72m8qEZKgKhlGmBtAjSpB6gYWeHYbYTzCI3I3v5ppxHMVXJqLliSV0SrhwENmCimoCyJBaJucLMwN6pdbfmLZ990QuJzASXOmkyk909N+UHwDygiQOWGQSM8QIQr52IQj040KRdVv78D2W3HK+U8kWpOFgaiKVKRbG6s1zrapZmsv4jhWSFrjdORydVUsXA06jpJBjzEwfmfjhV9NwKMHDgvkzdRdmYeh/XCrqXuCJdpXoWWNFmr0zScU1kuw3diC7geg26Y8smeCYUiFpU829IaDU/Y02HhItB8wAJ9QcSOC4oTieYLvmnb2jBPxBP1xK4ahTo8Lqrlxmbd237Pz1KrX9Dt7sQFJQC1pVZEwDPzxa1mBwVb9ayqpcHpVFJ7tbdDB59MMR11RH2Xn19VDo2HcjM12KpkDQ7o0SQ0FQOfQz6nDzNsyjJ7Q5BdA06JBV7PV1RKpH7N5KMfDq0mDHKfLDjNrUx7TS3kgupXbkEabKSCD5jf5jDsc0En6cg8fYS7ont1Cjflcf188MYJBuvyKGQF0P1xBeR2hbmq4eCuo8yOSk4RrXhwYwb3D1TFK0glx3Ar0f7EVZe/I2JUfU/nhLb+T429xTdEbhxXqGfyWXqKTWpoy89Sg/ljEY9zM2m3JOkX1WO4p2J4VUkrTrIetJahHw0lcPR7WqY/3355/ygupY3ftWWzX2X0qh/6bNK8/hqJBnoSLg+RGHo9vE/qMB5e/qgmit2XEJRn/ALNOI0TqRdUc6T3+BjDjNq0cgs645j+0J1NKM8ilaZLP96tF1YuTCisgE84DNHLzwbBSPaXNcLb7fYfZCJlblY++aHz1FAEbXqdwSwiAsMQBM3BABnlOG6WnEALWjK/HX3olnTmY3J+WilwzNik4YorQZ0kWMcj1GGJGY22Bsl3tNweB3obP1xVqO+lV1MTpUQBPIDoMDazCA297cUW5CBq0wdsSQitcQhWo4qWowevT8ur/AHhXq1Ep0Fo/s10yar1Uki3laTjwNlpbkp+8s+XV3kNrFv3fwgDyviV1s1Vnnn7x1NLV8af6rjlIGianipbIpRBt3mse9f8Ak/HEDRSkHDgXFED8dM/Hw/ri/wC23eoOq1HBsqAq1rLpUgLuSZ5fqcUXErnF80uoa2qSKlNqxF20k7AHcxjlwQGeSoiMaZ72hJ7sGDeZmN1IG4GOUrPU6d9RQgyLBjcnlpPPHWClNqHD8uEY1ZDqwL6vDY7CDacFjqJWHqPIVHMaciEqrcJYsTTulzIvbpYn0xoxbZqmZOseaA6ljOmSAWi5lR5zy+OG2bXgeQZY8xvCGaV7ey5avsH21pZBGp1KLsWfVqUgcgIg4irhG0Xh8LxkLWOqtG7oAQ4L07KfaJkWALVCgO2pT8bTbGQ6kmY7CWpoTMIvdXt2+yBBIqmBz0n/AO459LK3ItXNmY7QqH3/AC2bdTRqDWsEshhh6g8j54Vc0jVFBWnpnEhQvOPtyrf9Plk61S3uVSP/AGxubDZeZx4D6pKuPUsvJ82D4P5Rj1A0WNFbPmq1lrQbDcCY9fLAKmqZTMxv8uKZjjMhsF2vlANU1IYRsJB58sefO3Hl18OSfFE0C10N3TxMSBFwevrhuLbUTu0LITqRw0UHU8wR58vjth1lZDKOq4IJje3ULS8bz/e5nJVaSFKIUgJJOkJaTPOCMeOe0hxB4rVYRhU+IVj3OYmxp1NXuWopxQrgFNqP7cgsB3lCADPIuPdIOIVrZKnK02p06CkzDaCRO8DqMcpKI7O5At3QuWR2W37s8/hib5KjtVqMzXVEBpsF0SEW51NBM+cYjeoSrvqgUNIqJXpoakeISL3aJpsp5Y4qdEkz9ZGqBafeAKYXVDCZ3tcSeeOClXVMvU1QrJU0HxQwaW9De3libqFVnszJ0srGwZ7kXHn5dMcFyl3SJT0q+k1Ic6hcLPhBK9d8cpCqbJ1FUsDqLjwx4pHMwb466nUqk0dIMhXLiICkEdZB2I6jF45HMdibkVzmg5Kmh3mV01qTFHU2bcz06Aabzzn3Y9PSVTKxuF4z3j6rNmhMZuDyKAr57vG8RGom/wCpjYeeH5J4o7BxHJKx07hm0K/h3EK+WrJVpMyMIM9R0vuCMBnoo5hYsRo53N3r0Hh/2uVVI72gGHMqYPzttjIdsGW/VcE0K5u8JF9o/a2nxCpQNNXVKaGQ0TqYidibQBfzxo7Mon02LpLXNkComEti3cs/WTW4ANrCdwBH6Yeq6yOmZdxz3DeUlSwufkFflKAU+GoQWtpE+ITf0tjxtVVvqX43+A4LcjiEbbBQq6isqUKs56EqJ8MHfAM1fJD5Skj1IdWA1XcG0Dax5zyGIUoqpRTU6pXBAMAGVmPUWxVcgKGUY0u9p1GCatN+RInl1HPB3EtIB4XXAtKIFXMKKuoBy/hYWNyPaI+mK9QqcPBOeH5kaUaqragsSPWeeIwDcVFiqstn0LQpmKniBBggefqBiDGQuutHkiAStNlYuSZU2VfdzmcUIIVEJmOI02rU3ege6R3pgeJJ8NzqHPnHQY7RSAqKlTuEIpV1/arEbNpn4STzxC5B5ak4lnQuWtTJtf8Ae1LyGJupRDQqFC0dwZAWHDM3nY44cVBS7JMNRYVPZOp91tzs1j0tiylcGqq4Yqml23KxoHkynYDEqFdR4xFTTTUsZ0psbbDoy9d8RYFSLhECoTVI1ani83B6+WiOczjjkFIzKV8ZzDshRR4TciIjyGnodvTBI5HxuxMNiqkB2qv7KUlywqVKi66a0gGVTpL940FGaJFryOmDksleMOWlyTv4rgS1uefJAV8u9V9YQU0b2F1CwFgBJk/nfG+NoU9NHhL8ZWead73XDbK8cPNMAupJmD0A3vjGqNrTzZNOEcB900ylYzXMq1Go9zWb2JYUwQouDdp58sZ+N973Pmj2Gi7kV7tKlSnWkadLKTeXtIBttjnOLjcm6iw0suUaVRVJYoQgOk7GYgXHK+I3aKTqqPu8GnqokQPakFY33FzvzxwspKI7NA1K6otQFaYZu7bc3vOrc/TbHFcV3jXDURFqKFOtz4RMiB5WjHLkFklWnla1HV4iFdf5gLj5fPBnQvy8lTEL3UsrVBzWn/PoLB5SEKwen/GAFpGoRcrK7s/Wq/d6SMSD33dvIkxEkX52N8RfNcdU74jwZNFUJ4URwpPWZMTzP1nF8RCpiWfzvZpqSllqbLqbTJ0iYloFhiwlO9TkVwHO0AblqbEEg+JG6GDa45iDjsTDuXWVdPjjBialIDUIJUG09A0icRgadFNiAjqHGqDW1ONK6aQbwhfM6SRM3xBiduVUTmM6amikEp1AohmGkyTuWIMwOuIwuCjJVZtsvTUU7o7+JgrAiAfDGr4xjgeK7VVZamKauyNJqCFJ8Fp8RMW8pxKlGcNV1LtWBbSkrbUZOxBABIAm3PHG6hANmldyVp6dIlyGN9gPC1wNrY5TeyXVUVqkgtb+YEjoOWOUrc5fKZbu62TNTVWZ1KtpMalRjoIO6BpuCN1xGZNirGwGSTZvM0iF1eBXIICHUQFkX1CxJvGB2KgHNfZ4FQKfeA6RCjle9zzNx6YsLLjcpdUyNSnoDDVKayGgjxmAeu2L3uFVdqVU7tPB4mYlgre0o23E4qVIVRFNaTEal1uF8QKwRci0ibi+J5KArq+qG1NqAjQN5E7WtYb465U2zUsrUGpqmllhGKERZjuGDbzOIJXEIytmlppSqNSYVCDIAKkjqB7I8yMcuWUy2cZCCDPkbjHqn0sTtyzhI8b1cOI3DFFJBkEWI9MLuoeBVxMd4R+T40FEDw3BuJuPP5YUkoHcL8kUTtK0Ddo3rp3ZCstm0qYkjmfOOeEn04brcK7TfRAVcwpeaiumoeJhIIINhazLHXAjCd2aJeytzmYSRTpVxpJk3YSYtc9MCLHDULgbqz7jU06WpLrcypaQAg3IK7k4oTZXbmUur8Ny5V2NiDpXSQwY+ROkjFw4rsWaX0+B69RptGgamDeGB18UA+4nBBIQoNlCvWrpeoxdTuWGse+Zxdpa7IqCN4RlaorKpFOypA7uoRbyB8J9MXkpyBcZoLJgTY5JlS72p3WWQk1bsxYQT0ErYMBFpwsjIutQNGmUf26jgAuoY7EdbCZv6Y4XJyXZJLTorTYM6wmtdWnaAwJtysMSDfJWtZFcPSM0Mw0DUj1lnpDaZ95GLAZqDkFCkT3iCDoW52YldzPPewxUaKpXcw+oIjKAzPMAxAaN53by8sQFKr4jpaq5VnAB0hmUxpA0gyuwxwXXUc3lzTcqKijQqqQG1aibkx6G/librlW9dwaTQrEBqhUHTHoDY2HPFTbepAXBW0oPaTUSQWgxbYxbc442UtvdMaK1lR9QV0OhDYHnMmTMxiFJ1sVOqb0yHlwtjsoU7KNVpA5DHc1B7ljMezWSuY5Su45cuq5GxIxBaDquV6Z2oB7Z3wpLBHwVxI4b0yyvjEtB92MyTqmwTTMxmo5jMurAq7Aja5tHTFTG0jMKbkLQgiuMuKqqwZJMqtzO5IEzhBzQHGyuFTnaK0qdRaY0iRbfb1xRSNVPIeKnUcgFlpmDAtPyxykpdwnLr3lVYtpmPPDFO9wdYFUmaHMuUXlKYDax7RUz7hvG0+eJqmhrzZVp3FzRdG9k6QrcVy6VRrUq8g+StHwwE5ZhMDQqmvXY0KaEyv7S0Dr8cQ7JcB1kBnK7FKSk20KNhcBQQD1E8sXOWSq7il/A67HvpOysBYbFgPpge5dvWi4U5bNZam0FNLGCAZOlzJ63GIBKiwQSLNNNxvsSPxTy3vglgqXSCu5atUZrkTf44hXCIz1ZqbgIYHdrbcXAnfHXXWRFZQ6IrXUaoGwuZO3mBjrC11wK+4af2aDk1a/nCmMVsFNzdF8WoKsKBZdpvEx1xwXDV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692503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mericansinfrance.net/images/DailyLife/Shoppin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7689"/>
            <a:ext cx="4188460" cy="343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mage result for la balance imprime un ti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60" y="2677887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a balance imprime un ti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10" y="5347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8765" y="2493221"/>
            <a:ext cx="98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 ticket</a:t>
            </a:r>
            <a:endParaRPr lang="fr-F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65035" y="12192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 balance</a:t>
            </a:r>
            <a:endParaRPr lang="fr-F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81000"/>
            <a:ext cx="109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touche</a:t>
            </a:r>
            <a:endParaRPr lang="fr-FR" dirty="0"/>
          </a:p>
        </p:txBody>
      </p:sp>
      <p:sp>
        <p:nvSpPr>
          <p:cNvPr id="6" name="Down Arrow 5"/>
          <p:cNvSpPr/>
          <p:nvPr/>
        </p:nvSpPr>
        <p:spPr>
          <a:xfrm>
            <a:off x="1616470" y="750332"/>
            <a:ext cx="484632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52401" y="4419600"/>
            <a:ext cx="899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Au rayon des fruits et légumes, tout est “self-service” le client doit </a:t>
            </a:r>
            <a:r>
              <a:rPr lang="fr-FR" u="sng" dirty="0" smtClean="0"/>
              <a:t>peser</a:t>
            </a:r>
            <a:r>
              <a:rPr lang="fr-FR" dirty="0" smtClean="0"/>
              <a:t> les </a:t>
            </a:r>
            <a:r>
              <a:rPr lang="fr-FR" dirty="0" smtClean="0"/>
              <a:t>fruits et les </a:t>
            </a:r>
            <a:r>
              <a:rPr lang="fr-FR" dirty="0" smtClean="0"/>
              <a:t>légumes sur la balance.</a:t>
            </a: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r>
              <a:rPr lang="fr-FR" dirty="0" smtClean="0"/>
              <a:t>2. On met chaque produit sur </a:t>
            </a:r>
            <a:r>
              <a:rPr lang="fr-FR" u="sng" dirty="0" smtClean="0"/>
              <a:t>la balance automatique </a:t>
            </a:r>
            <a:r>
              <a:rPr lang="fr-FR" dirty="0" smtClean="0"/>
              <a:t>et on appuie sur </a:t>
            </a:r>
            <a:r>
              <a:rPr lang="fr-FR" u="sng" dirty="0" smtClean="0"/>
              <a:t>une touche </a:t>
            </a:r>
            <a:r>
              <a:rPr lang="fr-FR" dirty="0" smtClean="0"/>
              <a:t>correspondant à ce produit.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r>
              <a:rPr lang="fr-FR" dirty="0" smtClean="0"/>
              <a:t>3. La balance imprime </a:t>
            </a:r>
            <a:r>
              <a:rPr lang="fr-FR" u="sng" dirty="0" smtClean="0"/>
              <a:t>un ticket </a:t>
            </a:r>
            <a:r>
              <a:rPr lang="fr-FR" dirty="0" smtClean="0"/>
              <a:t>qu</a:t>
            </a:r>
            <a:r>
              <a:rPr lang="fr-FR" dirty="0" smtClean="0"/>
              <a:t>e l</a:t>
            </a:r>
            <a:r>
              <a:rPr lang="fr-FR" dirty="0" smtClean="0"/>
              <a:t>’on </a:t>
            </a:r>
            <a:r>
              <a:rPr lang="fr-FR" dirty="0" smtClean="0"/>
              <a:t>colle sur le produit.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9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3" y="228600"/>
            <a:ext cx="8913125" cy="1828800"/>
          </a:xfrm>
        </p:spPr>
        <p:txBody>
          <a:bodyPr>
            <a:noAutofit/>
          </a:bodyPr>
          <a:lstStyle/>
          <a:p>
            <a:r>
              <a:rPr lang="fr-FR" sz="3200" dirty="0" smtClean="0"/>
              <a:t>Au marché en plein air, </a:t>
            </a:r>
            <a:br>
              <a:rPr lang="fr-FR" sz="3200" dirty="0" smtClean="0"/>
            </a:br>
            <a:r>
              <a:rPr lang="fr-FR" sz="3200" dirty="0" smtClean="0"/>
              <a:t>ne touchez pas les produits!  </a:t>
            </a:r>
            <a:br>
              <a:rPr lang="fr-FR" sz="3200" dirty="0" smtClean="0"/>
            </a:br>
            <a:r>
              <a:rPr lang="fr-FR" sz="3200" dirty="0" smtClean="0"/>
              <a:t>C’est le marchand ou la marchande qui les touche et qui choisit!</a:t>
            </a:r>
            <a:endParaRPr lang="fr-FR" sz="3200" dirty="0"/>
          </a:p>
        </p:txBody>
      </p:sp>
      <p:pic>
        <p:nvPicPr>
          <p:cNvPr id="3076" name="Picture 4" descr="http://www.ville-montaigu.fr/uploads/pics/mar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61" y="2362200"/>
            <a:ext cx="6553200" cy="43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6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r>
              <a:rPr lang="fr-FR" sz="3200" dirty="0" smtClean="0"/>
              <a:t>Chez les petits commerçants du quartier, vous dites bonjour et au revoir à la marchande.  Sinon, vous serez considéré comme une personne mal </a:t>
            </a:r>
            <a:r>
              <a:rPr lang="fr-FR" sz="3200" dirty="0" err="1" smtClean="0"/>
              <a:t>élévée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pic>
        <p:nvPicPr>
          <p:cNvPr id="4098" name="Picture 2" descr="https://s3-media2.fl.yelpcdn.com/bphoto/ugQUYuHU-hachO7t9nzxrg/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enerbes.fr/Menerbes/images/Commercants/Alimentation/boulangerie-ro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6247"/>
            <a:ext cx="4721225" cy="33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782" y="762000"/>
            <a:ext cx="4789218" cy="5181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soldes sont réglées par le gouvernement. 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Il </a:t>
            </a:r>
            <a:r>
              <a:rPr lang="fr-FR" dirty="0" smtClean="0"/>
              <a:t>y a des soldes deux fois </a:t>
            </a:r>
            <a:r>
              <a:rPr lang="fr-FR" dirty="0" smtClean="0"/>
              <a:t>chaque</a:t>
            </a:r>
            <a:r>
              <a:rPr lang="fr-FR" dirty="0" smtClean="0"/>
              <a:t> </a:t>
            </a:r>
            <a:r>
              <a:rPr lang="fr-FR" dirty="0" smtClean="0"/>
              <a:t>année.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Ça dure </a:t>
            </a:r>
            <a:br>
              <a:rPr lang="fr-FR" dirty="0" smtClean="0"/>
            </a:br>
            <a:r>
              <a:rPr lang="fr-FR" dirty="0" smtClean="0"/>
              <a:t>6 </a:t>
            </a:r>
            <a:r>
              <a:rPr lang="fr-FR" dirty="0" smtClean="0"/>
              <a:t>semaines.</a:t>
            </a:r>
            <a:endParaRPr lang="fr-FR" dirty="0"/>
          </a:p>
        </p:txBody>
      </p:sp>
      <p:pic>
        <p:nvPicPr>
          <p:cNvPr id="1026" name="Picture 2" descr="Illustration 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6" y="289423"/>
            <a:ext cx="3933976" cy="62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330</Words>
  <Application>Microsoft Office PowerPoint</Application>
  <PresentationFormat>On-screen Show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Scène de la vie courante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 marché en plein air,  ne touchez pas les produits!   C’est le marchand ou la marchande qui les touche et qui choisit!</vt:lpstr>
      <vt:lpstr>Chez les petits commerçants du quartier, vous dites bonjour et au revoir à la marchande.  Sinon, vous serez considéré comme une personne mal élévée.</vt:lpstr>
      <vt:lpstr>Les soldes sont réglées par le gouvernement.    Il y a des soldes deux fois chaque année.  Ça dure  6 semaines.</vt:lpstr>
      <vt:lpstr>PowerPoint Presentation</vt:lpstr>
      <vt:lpstr>Quand vous passez à la caisse, vous devez empaqueter vos achats  vous-même.</vt:lpstr>
      <vt:lpstr>Discutez avec un partenaire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Scene de la vie courante</dc:title>
  <dc:creator>Elsie</dc:creator>
  <cp:lastModifiedBy>LeClair-Ash, Ann D</cp:lastModifiedBy>
  <cp:revision>21</cp:revision>
  <cp:lastPrinted>2016-03-24T13:14:59Z</cp:lastPrinted>
  <dcterms:created xsi:type="dcterms:W3CDTF">2016-03-24T04:43:32Z</dcterms:created>
  <dcterms:modified xsi:type="dcterms:W3CDTF">2017-04-18T14:42:27Z</dcterms:modified>
</cp:coreProperties>
</file>