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2C4"/>
    <a:srgbClr val="87EBB7"/>
    <a:srgbClr val="FFB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3" d="100"/>
          <a:sy n="63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0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D55E-1BC5-4A12-A9B1-7E719F9A8BD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917E-76F8-474F-B776-597784732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v=uwdriiH_QxQ&amp;feature=endscreen" TargetMode="External"/><Relationship Id="rId2" Type="http://schemas.openxmlformats.org/officeDocument/2006/relationships/hyperlink" Target="http://www.youtube.com/watch?v=DUtR3TIyXf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chemeClr val="bg1"/>
                </a:solidFill>
              </a:rPr>
              <a:t>La Fête des Rois </a:t>
            </a:r>
            <a:endParaRPr lang="fr-FR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18100"/>
            <a:ext cx="6400800" cy="9779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 </a:t>
            </a:r>
            <a:r>
              <a:rPr lang="fr-FR" dirty="0">
                <a:solidFill>
                  <a:schemeClr val="bg1"/>
                </a:solidFill>
              </a:rPr>
              <a:t>6</a:t>
            </a:r>
            <a:r>
              <a:rPr lang="fr-FR" dirty="0" smtClean="0">
                <a:solidFill>
                  <a:schemeClr val="bg1"/>
                </a:solidFill>
              </a:rPr>
              <a:t> janvier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ete-enfants.com/fete-rois-enfants/fete-rois-images/fete-rois-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4004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La </a:t>
            </a:r>
            <a:r>
              <a:rPr lang="en-US" sz="6600" b="1" dirty="0" err="1" smtClean="0"/>
              <a:t>Galette</a:t>
            </a:r>
            <a:r>
              <a:rPr lang="en-US" sz="6600" b="1" dirty="0" smtClean="0"/>
              <a:t> des </a:t>
            </a:r>
            <a:r>
              <a:rPr lang="en-US" sz="6600" b="1" dirty="0" err="1" smtClean="0"/>
              <a:t>Rois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Cake made from puff pastry.</a:t>
            </a:r>
          </a:p>
          <a:p>
            <a:r>
              <a:rPr lang="en-US" dirty="0" smtClean="0"/>
              <a:t>Filled </a:t>
            </a:r>
            <a:r>
              <a:rPr lang="en-US" dirty="0" err="1" smtClean="0"/>
              <a:t>frangipan</a:t>
            </a:r>
            <a:r>
              <a:rPr lang="en-US" dirty="0" smtClean="0"/>
              <a:t> stuffing almond paste.</a:t>
            </a:r>
          </a:p>
          <a:p>
            <a:r>
              <a:rPr lang="en-US" dirty="0" smtClean="0"/>
              <a:t>South of France </a:t>
            </a:r>
            <a:r>
              <a:rPr lang="en-US" dirty="0" err="1" smtClean="0"/>
              <a:t>galette</a:t>
            </a:r>
            <a:r>
              <a:rPr lang="en-US" dirty="0" smtClean="0"/>
              <a:t> is simply a </a:t>
            </a:r>
            <a:r>
              <a:rPr lang="en-US" i="1" dirty="0" smtClean="0"/>
              <a:t>brioche</a:t>
            </a:r>
          </a:p>
          <a:p>
            <a:r>
              <a:rPr lang="en-US" dirty="0" smtClean="0"/>
              <a:t>Often served with </a:t>
            </a:r>
          </a:p>
          <a:p>
            <a:pPr>
              <a:buNone/>
            </a:pPr>
            <a:r>
              <a:rPr lang="en-US" dirty="0" smtClean="0"/>
              <a:t>   candied fruit and</a:t>
            </a:r>
          </a:p>
          <a:p>
            <a:pPr>
              <a:buNone/>
            </a:pPr>
            <a:r>
              <a:rPr lang="en-US" dirty="0" smtClean="0"/>
              <a:t>   sprinkled with sugar. </a:t>
            </a:r>
            <a:endParaRPr lang="en-US" dirty="0"/>
          </a:p>
        </p:txBody>
      </p:sp>
      <p:pic>
        <p:nvPicPr>
          <p:cNvPr id="22530" name="Picture 2" descr="http://photo.femmeactuelle.fr/media/cache/width_620px/upload/slideshow/epiphanie-nos-recettes-de-galettes-pour-feter-les-rois-546/galette-rois-classique-8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121" y="3124200"/>
            <a:ext cx="516387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La </a:t>
            </a:r>
            <a:r>
              <a:rPr lang="en-US" sz="6600" b="1" dirty="0" err="1" smtClean="0"/>
              <a:t>Galette</a:t>
            </a:r>
            <a:r>
              <a:rPr lang="en-US" sz="6600" b="1" dirty="0" smtClean="0"/>
              <a:t> des </a:t>
            </a:r>
            <a:r>
              <a:rPr lang="en-US" sz="6600" b="1" dirty="0" err="1" smtClean="0"/>
              <a:t>Rois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143000"/>
            <a:ext cx="37338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available from the local </a:t>
            </a:r>
            <a:r>
              <a:rPr lang="en-US" i="1" dirty="0" err="1" smtClean="0"/>
              <a:t>pâtisserie</a:t>
            </a:r>
            <a:r>
              <a:rPr lang="en-US" dirty="0" smtClean="0"/>
              <a:t> or grocery store </a:t>
            </a:r>
          </a:p>
          <a:p>
            <a:r>
              <a:rPr lang="en-US" dirty="0" smtClean="0"/>
              <a:t>many French people still bake the cake at home</a:t>
            </a:r>
          </a:p>
          <a:p>
            <a:endParaRPr lang="en-US" dirty="0"/>
          </a:p>
        </p:txBody>
      </p:sp>
      <p:pic>
        <p:nvPicPr>
          <p:cNvPr id="23554" name="Picture 2" descr="http://recette2.supertoinette.com/124635/thumb/800/-/galette-des-rois-aux-kakis-124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907060"/>
            <a:ext cx="5257800" cy="2950940"/>
          </a:xfrm>
          <a:prstGeom prst="rect">
            <a:avLst/>
          </a:prstGeom>
          <a:noFill/>
        </p:spPr>
      </p:pic>
      <p:pic>
        <p:nvPicPr>
          <p:cNvPr id="23556" name="Picture 4" descr="http://www.cbc.ca/manitoba/scene/images/Tall%20Grass%20Prairie%20001Galette%20des%20Rois%20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410200" cy="30454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191000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comes with two crowns for the king and queen of the day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can also purchase </a:t>
            </a:r>
            <a:r>
              <a:rPr lang="en-US" sz="2800" i="1" dirty="0" smtClean="0"/>
              <a:t>la </a:t>
            </a:r>
            <a:r>
              <a:rPr lang="en-US" sz="2800" i="1" dirty="0" err="1" smtClean="0"/>
              <a:t>fève</a:t>
            </a:r>
            <a:r>
              <a:rPr lang="en-US" sz="2800" dirty="0" smtClean="0"/>
              <a:t> from the pastry shop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media.notrefamille.com/images/ville_village/galette-des-rois/galette-des-ro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228600"/>
            <a:ext cx="19050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dirty="0" smtClean="0"/>
              <a:t>La Fève </a:t>
            </a:r>
            <a:endParaRPr lang="fr-F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Refers to a type of bean.</a:t>
            </a:r>
          </a:p>
          <a:p>
            <a:r>
              <a:rPr lang="en-US" dirty="0" smtClean="0"/>
              <a:t>also the word for the object placed in the </a:t>
            </a:r>
            <a:r>
              <a:rPr lang="en-US" i="1" dirty="0" err="1" smtClean="0"/>
              <a:t>galette</a:t>
            </a:r>
            <a:r>
              <a:rPr lang="en-US" i="1" dirty="0" smtClean="0"/>
              <a:t> des </a:t>
            </a:r>
            <a:r>
              <a:rPr lang="en-US" i="1" dirty="0" err="1" smtClean="0"/>
              <a:t>rois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In the French tradition, the </a:t>
            </a:r>
            <a:r>
              <a:rPr lang="en-US" i="1" dirty="0" err="1" smtClean="0"/>
              <a:t>fève</a:t>
            </a:r>
            <a:r>
              <a:rPr lang="en-US" dirty="0" smtClean="0"/>
              <a:t> was a small porcelain piece, often in the shape of a person, that would be placed discreetly in the cake.</a:t>
            </a:r>
          </a:p>
          <a:p>
            <a:r>
              <a:rPr lang="en-US" dirty="0" smtClean="0"/>
              <a:t>traditional theme was to recreate the </a:t>
            </a:r>
          </a:p>
          <a:p>
            <a:pPr>
              <a:buNone/>
            </a:pPr>
            <a:r>
              <a:rPr lang="en-US" dirty="0" smtClean="0"/>
              <a:t>     nativity scene characters such as baby </a:t>
            </a:r>
          </a:p>
          <a:p>
            <a:pPr>
              <a:buNone/>
            </a:pPr>
            <a:r>
              <a:rPr lang="en-US" dirty="0" smtClean="0"/>
              <a:t>     Jesus, Mary and Joseph</a:t>
            </a:r>
          </a:p>
          <a:p>
            <a:r>
              <a:rPr lang="en-US" dirty="0" smtClean="0"/>
              <a:t>Historically, the main manufacturer of 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i="1" dirty="0" err="1" smtClean="0"/>
              <a:t>fèves</a:t>
            </a:r>
            <a:r>
              <a:rPr lang="en-US" dirty="0" smtClean="0"/>
              <a:t> was Limoges-Castel which produced </a:t>
            </a:r>
          </a:p>
          <a:p>
            <a:pPr>
              <a:buNone/>
            </a:pPr>
            <a:r>
              <a:rPr lang="en-US" dirty="0" smtClean="0"/>
              <a:t>     over six million </a:t>
            </a:r>
            <a:r>
              <a:rPr lang="en-US" i="1" dirty="0" err="1" smtClean="0"/>
              <a:t>fèves</a:t>
            </a:r>
            <a:r>
              <a:rPr lang="en-US" dirty="0" smtClean="0"/>
              <a:t> each year.</a:t>
            </a:r>
          </a:p>
          <a:p>
            <a:r>
              <a:rPr lang="en-US" dirty="0" smtClean="0"/>
              <a:t>Now very commercialized in France.</a:t>
            </a:r>
            <a:endParaRPr lang="en-US" dirty="0"/>
          </a:p>
        </p:txBody>
      </p:sp>
      <p:pic>
        <p:nvPicPr>
          <p:cNvPr id="25602" name="Picture 2" descr="http://www.bestoffrenchfood.com/wp-content/uploads/2010/11/f%C3%A8ve-harry-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3276600" cy="2727371"/>
          </a:xfrm>
          <a:prstGeom prst="rect">
            <a:avLst/>
          </a:prstGeom>
          <a:noFill/>
        </p:spPr>
      </p:pic>
      <p:pic>
        <p:nvPicPr>
          <p:cNvPr id="25606" name="Picture 6" descr="http://www.mondial-infos.fr/wp-content/uploads/2008/12/feve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"/>
            <a:ext cx="1874044" cy="249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chemeClr val="bg1"/>
                </a:solidFill>
              </a:rPr>
              <a:t>Le Roi et La Reine </a:t>
            </a:r>
            <a:endParaRPr lang="fr-FR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fève</a:t>
            </a:r>
            <a:r>
              <a:rPr lang="en-US" sz="2000" b="1" dirty="0" smtClean="0">
                <a:solidFill>
                  <a:schemeClr val="bg1"/>
                </a:solidFill>
              </a:rPr>
              <a:t> is discreetly placed in the </a:t>
            </a:r>
            <a:r>
              <a:rPr lang="en-US" sz="2000" b="1" dirty="0" err="1" smtClean="0">
                <a:solidFill>
                  <a:schemeClr val="bg1"/>
                </a:solidFill>
              </a:rPr>
              <a:t>galette</a:t>
            </a:r>
            <a:r>
              <a:rPr lang="en-US" sz="2000" b="1" dirty="0" smtClean="0">
                <a:solidFill>
                  <a:schemeClr val="bg1"/>
                </a:solidFill>
              </a:rPr>
              <a:t> des </a:t>
            </a:r>
            <a:r>
              <a:rPr lang="en-US" sz="2000" b="1" dirty="0" err="1" smtClean="0">
                <a:solidFill>
                  <a:schemeClr val="bg1"/>
                </a:solidFill>
              </a:rPr>
              <a:t>rois</a:t>
            </a:r>
            <a:r>
              <a:rPr lang="en-US" sz="2000" b="1" dirty="0" smtClean="0">
                <a:solidFill>
                  <a:schemeClr val="bg1"/>
                </a:solidFill>
              </a:rPr>
              <a:t> prior to serving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Cut a piece for everyone present and an extra called </a:t>
            </a:r>
            <a:r>
              <a:rPr lang="en-US" sz="2000" b="1" i="1" dirty="0" smtClean="0">
                <a:solidFill>
                  <a:schemeClr val="bg1"/>
                </a:solidFill>
              </a:rPr>
              <a:t>la part des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pauvres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 symbol for loved ones who are no longer with us and for those who are less fortunate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Nowadays designated for the unexpected visitor and is saved for a later treat.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Traditionally, the youngest family member would slide underneath the table and designate how the slices would be distributed. This prevents cheating since the baker of the cake does not choose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how the slices are handed out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person who discovered the 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      </a:t>
            </a:r>
            <a:r>
              <a:rPr lang="en-US" sz="2000" b="1" i="1" dirty="0" err="1" smtClean="0">
                <a:solidFill>
                  <a:schemeClr val="bg1"/>
                </a:solidFill>
              </a:rPr>
              <a:t>fève</a:t>
            </a:r>
            <a:r>
              <a:rPr lang="en-US" sz="2000" b="1" dirty="0" smtClean="0">
                <a:solidFill>
                  <a:schemeClr val="bg1"/>
                </a:solidFill>
              </a:rPr>
              <a:t> was king for the day and selected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his queen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saintdenisdespuits.files.wordpress.com/2011/12/coloriage_galette_des_roi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33800"/>
            <a:ext cx="3761543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dirty="0" smtClean="0"/>
              <a:t>Les Vidéos </a:t>
            </a:r>
            <a:endParaRPr lang="fr-F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How to Make La </a:t>
            </a:r>
            <a:r>
              <a:rPr lang="en-US" dirty="0" err="1" smtClean="0">
                <a:hlinkClick r:id="rId2"/>
              </a:rPr>
              <a:t>Galette</a:t>
            </a:r>
            <a:endParaRPr lang="en-US" dirty="0" smtClean="0"/>
          </a:p>
          <a:p>
            <a:endParaRPr lang="en-US" dirty="0" smtClean="0"/>
          </a:p>
          <a:p>
            <a:r>
              <a:rPr lang="fr-FR" dirty="0" smtClean="0">
                <a:hlinkClick r:id="rId3"/>
              </a:rPr>
              <a:t>Histoire de la </a:t>
            </a:r>
            <a:r>
              <a:rPr lang="fr-FR" dirty="0" err="1" smtClean="0">
                <a:hlinkClick r:id="rId3"/>
              </a:rPr>
              <a:t>Fete</a:t>
            </a:r>
            <a:r>
              <a:rPr lang="fr-FR" dirty="0" smtClean="0">
                <a:hlinkClick r:id="rId3"/>
              </a:rPr>
              <a:t> des Rois</a:t>
            </a:r>
            <a:endParaRPr lang="fr-FR" dirty="0" smtClean="0"/>
          </a:p>
          <a:p>
            <a:endParaRPr lang="en-US" dirty="0" smtClean="0"/>
          </a:p>
        </p:txBody>
      </p:sp>
      <p:pic>
        <p:nvPicPr>
          <p:cNvPr id="27650" name="Picture 2" descr="http://www.stufftotweet.com/tweetthis/wp-content/plugins/wp-o-matic/cache/d86cd_550px-Make-Galette-Des-Rois-Step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295400"/>
            <a:ext cx="52387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E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Vocabulaire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/>
              <a:t>La Galette: Type of cake/brioche </a:t>
            </a:r>
            <a:r>
              <a:rPr lang="fr-FR" b="1" dirty="0" err="1" smtClean="0"/>
              <a:t>normally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an </a:t>
            </a:r>
            <a:r>
              <a:rPr lang="fr-FR" b="1" dirty="0" err="1" smtClean="0"/>
              <a:t>almond</a:t>
            </a:r>
            <a:r>
              <a:rPr lang="fr-FR" b="1" dirty="0" smtClean="0"/>
              <a:t> </a:t>
            </a:r>
            <a:r>
              <a:rPr lang="fr-FR" b="1" dirty="0" err="1" smtClean="0"/>
              <a:t>filling</a:t>
            </a:r>
            <a:r>
              <a:rPr lang="fr-FR" b="1" dirty="0" smtClean="0"/>
              <a:t> 	</a:t>
            </a:r>
          </a:p>
          <a:p>
            <a:pPr>
              <a:buNone/>
            </a:pPr>
            <a:r>
              <a:rPr lang="fr-FR" b="1" dirty="0" smtClean="0"/>
              <a:t>Les Saturnales: Roman festival </a:t>
            </a:r>
            <a:r>
              <a:rPr lang="fr-FR" b="1" dirty="0" err="1" smtClean="0"/>
              <a:t>wishing</a:t>
            </a:r>
            <a:r>
              <a:rPr lang="fr-FR" b="1" dirty="0" smtClean="0"/>
              <a:t> for </a:t>
            </a:r>
            <a:r>
              <a:rPr lang="fr-FR" b="1" dirty="0" err="1" smtClean="0"/>
              <a:t>peace</a:t>
            </a:r>
            <a:r>
              <a:rPr lang="fr-FR" b="1" dirty="0" smtClean="0"/>
              <a:t> and </a:t>
            </a:r>
            <a:r>
              <a:rPr lang="fr-FR" b="1" dirty="0" err="1" smtClean="0"/>
              <a:t>prosperity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Feuilleté(e): </a:t>
            </a:r>
            <a:r>
              <a:rPr lang="fr-FR" b="1" dirty="0" err="1" smtClean="0"/>
              <a:t>Flakey</a:t>
            </a:r>
            <a:r>
              <a:rPr lang="fr-FR" b="1" dirty="0" smtClean="0"/>
              <a:t>		</a:t>
            </a:r>
          </a:p>
          <a:p>
            <a:pPr>
              <a:buNone/>
            </a:pPr>
            <a:r>
              <a:rPr lang="fr-FR" b="1" dirty="0" smtClean="0"/>
              <a:t>Le Gâteau: Cake </a:t>
            </a:r>
            <a:endParaRPr lang="en-US" dirty="0" smtClean="0"/>
          </a:p>
          <a:p>
            <a:pPr>
              <a:buNone/>
            </a:pPr>
            <a:r>
              <a:rPr lang="fr-FR" b="1" dirty="0" smtClean="0"/>
              <a:t>Les Rois: Kings 		</a:t>
            </a:r>
          </a:p>
          <a:p>
            <a:pPr>
              <a:buNone/>
            </a:pPr>
            <a:r>
              <a:rPr lang="fr-FR" b="1" dirty="0" smtClean="0"/>
              <a:t>La Fève: a </a:t>
            </a:r>
            <a:r>
              <a:rPr lang="fr-FR" b="1" dirty="0" err="1" smtClean="0"/>
              <a:t>bean</a:t>
            </a:r>
            <a:r>
              <a:rPr lang="fr-FR" b="1" dirty="0" smtClean="0"/>
              <a:t> or </a:t>
            </a:r>
            <a:r>
              <a:rPr lang="fr-FR" b="1" dirty="0" err="1" smtClean="0"/>
              <a:t>now</a:t>
            </a:r>
            <a:r>
              <a:rPr lang="fr-FR" b="1" dirty="0" smtClean="0"/>
              <a:t> a figurine </a:t>
            </a:r>
            <a:r>
              <a:rPr lang="fr-FR" b="1" dirty="0" err="1" smtClean="0"/>
              <a:t>hidden</a:t>
            </a:r>
            <a:r>
              <a:rPr lang="fr-FR" b="1" dirty="0" smtClean="0"/>
              <a:t> </a:t>
            </a:r>
            <a:r>
              <a:rPr lang="fr-FR" b="1" dirty="0" err="1" smtClean="0"/>
              <a:t>inside</a:t>
            </a:r>
            <a:r>
              <a:rPr lang="fr-FR" b="1" dirty="0" smtClean="0"/>
              <a:t> la galette </a:t>
            </a:r>
          </a:p>
          <a:p>
            <a:pPr>
              <a:buNone/>
            </a:pPr>
            <a:r>
              <a:rPr lang="fr-FR" b="1" dirty="0" smtClean="0"/>
              <a:t>Fourré(e): </a:t>
            </a:r>
            <a:r>
              <a:rPr lang="fr-FR" b="1" dirty="0" err="1" smtClean="0"/>
              <a:t>filled</a:t>
            </a:r>
            <a:r>
              <a:rPr lang="fr-FR" b="1" dirty="0" smtClean="0"/>
              <a:t>		</a:t>
            </a:r>
          </a:p>
          <a:p>
            <a:pPr>
              <a:buNone/>
            </a:pPr>
            <a:r>
              <a:rPr lang="fr-FR" b="1" dirty="0" smtClean="0"/>
              <a:t>La France: France  </a:t>
            </a:r>
            <a:endParaRPr lang="en-US" dirty="0" smtClean="0"/>
          </a:p>
          <a:p>
            <a:pPr>
              <a:buNone/>
            </a:pPr>
            <a:r>
              <a:rPr lang="fr-FR" b="1" dirty="0" smtClean="0"/>
              <a:t>La Rêne: </a:t>
            </a:r>
            <a:r>
              <a:rPr lang="fr-FR" b="1" dirty="0" err="1" smtClean="0"/>
              <a:t>Queen</a:t>
            </a:r>
            <a:r>
              <a:rPr lang="fr-FR" b="1" dirty="0" smtClean="0"/>
              <a:t>		</a:t>
            </a:r>
          </a:p>
          <a:p>
            <a:pPr>
              <a:buNone/>
            </a:pPr>
            <a:r>
              <a:rPr lang="fr-FR" b="1" dirty="0" smtClean="0"/>
              <a:t>Noël: Christmas 				</a:t>
            </a:r>
          </a:p>
          <a:p>
            <a:pPr>
              <a:buNone/>
            </a:pPr>
            <a:r>
              <a:rPr lang="fr-FR" b="1" dirty="0" smtClean="0"/>
              <a:t>La Fête: Party  </a:t>
            </a:r>
            <a:endParaRPr lang="en-US" dirty="0" smtClean="0"/>
          </a:p>
          <a:p>
            <a:pPr>
              <a:buNone/>
            </a:pPr>
            <a:r>
              <a:rPr lang="fr-FR" b="1" dirty="0" smtClean="0"/>
              <a:t>Jésus: </a:t>
            </a:r>
            <a:r>
              <a:rPr lang="fr-FR" b="1" dirty="0" err="1" smtClean="0"/>
              <a:t>Jesus</a:t>
            </a:r>
            <a:r>
              <a:rPr lang="fr-FR" b="1" dirty="0" smtClean="0"/>
              <a:t>			</a:t>
            </a:r>
          </a:p>
          <a:p>
            <a:pPr>
              <a:buNone/>
            </a:pPr>
            <a:r>
              <a:rPr lang="fr-FR" b="1" dirty="0" smtClean="0"/>
              <a:t>La Couronne: Crown			</a:t>
            </a:r>
          </a:p>
          <a:p>
            <a:pPr>
              <a:buNone/>
            </a:pPr>
            <a:r>
              <a:rPr lang="fr-FR" b="1" dirty="0" smtClean="0"/>
              <a:t>Les </a:t>
            </a:r>
            <a:r>
              <a:rPr lang="fr-FR" b="1" dirty="0" err="1" smtClean="0"/>
              <a:t>Fabophiles</a:t>
            </a:r>
            <a:r>
              <a:rPr lang="fr-FR" b="1" dirty="0" smtClean="0"/>
              <a:t>: People </a:t>
            </a:r>
            <a:r>
              <a:rPr lang="fr-FR" b="1" dirty="0" err="1" smtClean="0"/>
              <a:t>who</a:t>
            </a:r>
            <a:r>
              <a:rPr lang="fr-FR" b="1" dirty="0" smtClean="0"/>
              <a:t>  </a:t>
            </a:r>
            <a:r>
              <a:rPr lang="fr-FR" b="1" dirty="0" err="1" smtClean="0"/>
              <a:t>collect</a:t>
            </a:r>
            <a:r>
              <a:rPr lang="fr-FR" b="1" dirty="0" smtClean="0"/>
              <a:t> les fèves </a:t>
            </a:r>
            <a:endParaRPr lang="en-US" dirty="0" smtClean="0"/>
          </a:p>
          <a:p>
            <a:pPr>
              <a:buNone/>
            </a:pPr>
            <a:r>
              <a:rPr lang="fr-FR" b="1" dirty="0" smtClean="0"/>
              <a:t>L’Amande: </a:t>
            </a:r>
            <a:r>
              <a:rPr lang="fr-FR" b="1" dirty="0" err="1" smtClean="0"/>
              <a:t>Almond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La Pâte: </a:t>
            </a:r>
            <a:r>
              <a:rPr lang="fr-FR" b="1" dirty="0" err="1" smtClean="0"/>
              <a:t>Pastry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Limoges-Castel: </a:t>
            </a:r>
            <a:r>
              <a:rPr lang="fr-FR" b="1" dirty="0" err="1" smtClean="0"/>
              <a:t>Famous</a:t>
            </a:r>
            <a:r>
              <a:rPr lang="fr-FR" b="1" dirty="0" smtClean="0"/>
              <a:t> maker of fèves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" y="31273"/>
            <a:ext cx="50419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L’histoire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0526" y="565149"/>
            <a:ext cx="3581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A merging </a:t>
            </a:r>
            <a:r>
              <a:rPr lang="en-US" sz="3200" dirty="0"/>
              <a:t>of two ancient </a:t>
            </a:r>
            <a:r>
              <a:rPr lang="en-US" sz="3200" dirty="0" smtClean="0"/>
              <a:t>traditions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/>
              <a:t>The Roman pagan celebration, "Les </a:t>
            </a:r>
            <a:r>
              <a:rPr lang="en-US" sz="3200" dirty="0" err="1"/>
              <a:t>Saturnales</a:t>
            </a:r>
            <a:r>
              <a:rPr lang="en-US" sz="3200" dirty="0"/>
              <a:t>" and </a:t>
            </a:r>
            <a:endParaRPr lang="en-US" sz="3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Christian celebration of </a:t>
            </a:r>
            <a:r>
              <a:rPr lang="en-US" sz="3200" dirty="0" smtClean="0"/>
              <a:t>Epiphany: the </a:t>
            </a:r>
            <a:r>
              <a:rPr lang="en-US" sz="3200" dirty="0"/>
              <a:t>arrival of the three wise men in </a:t>
            </a:r>
            <a:r>
              <a:rPr lang="en-US" sz="3200" dirty="0" smtClean="0"/>
              <a:t>Bethlehem.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3074" name="Picture 2" descr="http://www.artvalue.com/photos/auction/0/39/39622/bezombes-roger-1913-1994-franc-la-fete-des-rois-ou-le-berger-1452061-500-500-1452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299"/>
            <a:ext cx="5657826" cy="39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Les </a:t>
            </a:r>
            <a:r>
              <a:rPr lang="en-US" sz="6600" dirty="0" err="1"/>
              <a:t>Saturnales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>
            <a:normAutofit/>
          </a:bodyPr>
          <a:lstStyle/>
          <a:p>
            <a:r>
              <a:rPr lang="en-US" sz="3600" dirty="0"/>
              <a:t>During antiquity times (B.C</a:t>
            </a:r>
            <a:r>
              <a:rPr lang="en-US" sz="3600" dirty="0" smtClean="0"/>
              <a:t>.)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eek </a:t>
            </a:r>
            <a:r>
              <a:rPr lang="en-US" sz="3600" dirty="0"/>
              <a:t>long festival which took place from December 17th to December </a:t>
            </a:r>
            <a:r>
              <a:rPr lang="en-US" sz="3600" dirty="0" smtClean="0"/>
              <a:t>24</a:t>
            </a:r>
            <a:r>
              <a:rPr lang="en-US" sz="3600" baseline="30000" dirty="0" smtClean="0"/>
              <a:t>th.</a:t>
            </a:r>
            <a:endParaRPr lang="en-US" sz="3600" dirty="0"/>
          </a:p>
          <a:p>
            <a:r>
              <a:rPr lang="en-US" sz="3600" dirty="0"/>
              <a:t>E</a:t>
            </a:r>
            <a:r>
              <a:rPr lang="en-US" sz="3600" dirty="0" smtClean="0"/>
              <a:t>njoyed huge </a:t>
            </a:r>
            <a:r>
              <a:rPr lang="en-US" sz="3600" dirty="0"/>
              <a:t>feasts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136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Les </a:t>
            </a:r>
            <a:r>
              <a:rPr lang="en-US" sz="6600" dirty="0" err="1" smtClean="0"/>
              <a:t>Saturnales</a:t>
            </a:r>
            <a:r>
              <a:rPr lang="en-US" sz="6600" dirty="0" smtClean="0"/>
              <a:t> Cont’d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964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Represented a wish for prosperity, health and peace for all citizens.</a:t>
            </a:r>
          </a:p>
          <a:p>
            <a:r>
              <a:rPr lang="en-US" dirty="0" smtClean="0"/>
              <a:t>Reverse traditional roles - masters would serve the slaves and they would eat together at the same table.</a:t>
            </a:r>
          </a:p>
          <a:p>
            <a:r>
              <a:rPr lang="en-US" dirty="0" smtClean="0"/>
              <a:t>Small gifts to friends and family during the celebration. Oftentimes a small cake, which contained a small bean </a:t>
            </a:r>
            <a:r>
              <a:rPr lang="en-US" i="1" dirty="0" smtClean="0"/>
              <a:t>(la </a:t>
            </a:r>
            <a:r>
              <a:rPr lang="en-US" i="1" dirty="0" err="1" smtClean="0"/>
              <a:t>fève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person who found the </a:t>
            </a:r>
            <a:r>
              <a:rPr lang="en-US" i="1" dirty="0" err="1" smtClean="0"/>
              <a:t>fève</a:t>
            </a:r>
            <a:r>
              <a:rPr lang="en-US" dirty="0" smtClean="0"/>
              <a:t> in their slice of cake would be crowned king of the feast.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blog.cachinko.com/blog/wp-content/uploads/2012/07/g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018226"/>
            <a:ext cx="4267200" cy="2839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Epiphany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Greek </a:t>
            </a:r>
            <a:r>
              <a:rPr lang="en-US" sz="3600" dirty="0">
                <a:solidFill>
                  <a:schemeClr val="bg1"/>
                </a:solidFill>
              </a:rPr>
              <a:t>word "</a:t>
            </a:r>
            <a:r>
              <a:rPr lang="en-US" sz="3600" dirty="0" err="1">
                <a:solidFill>
                  <a:schemeClr val="bg1"/>
                </a:solidFill>
              </a:rPr>
              <a:t>epiphaneia</a:t>
            </a:r>
            <a:r>
              <a:rPr lang="en-US" sz="3600" dirty="0">
                <a:solidFill>
                  <a:schemeClr val="bg1"/>
                </a:solidFill>
              </a:rPr>
              <a:t>" </a:t>
            </a:r>
            <a:r>
              <a:rPr lang="en-US" sz="3600" i="1" dirty="0" smtClean="0">
                <a:solidFill>
                  <a:schemeClr val="bg1"/>
                </a:solidFill>
              </a:rPr>
              <a:t>apparition </a:t>
            </a:r>
            <a:r>
              <a:rPr lang="en-US" sz="3600" i="1" dirty="0">
                <a:solidFill>
                  <a:schemeClr val="bg1"/>
                </a:solidFill>
              </a:rPr>
              <a:t>or </a:t>
            </a:r>
            <a:r>
              <a:rPr lang="en-US" sz="3600" i="1" dirty="0" smtClean="0">
                <a:solidFill>
                  <a:schemeClr val="bg1"/>
                </a:solidFill>
              </a:rPr>
              <a:t>manifestation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Christian tradition relayed the voyage of the three wise </a:t>
            </a:r>
            <a:r>
              <a:rPr lang="en-US" sz="3600" dirty="0" smtClean="0">
                <a:solidFill>
                  <a:schemeClr val="bg1"/>
                </a:solidFill>
              </a:rPr>
              <a:t>men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600" dirty="0">
                <a:solidFill>
                  <a:schemeClr val="bg1"/>
                </a:solidFill>
              </a:rPr>
              <a:t>to the </a:t>
            </a:r>
            <a:r>
              <a:rPr lang="en-US" sz="3600" dirty="0" smtClean="0">
                <a:solidFill>
                  <a:schemeClr val="bg1"/>
                </a:solidFill>
              </a:rPr>
              <a:t>birthplace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600" dirty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Jesus.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The three wise men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were named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Balthazar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Melchior 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and Caspar</a:t>
            </a:r>
          </a:p>
          <a:p>
            <a:pPr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   (</a:t>
            </a:r>
            <a:r>
              <a:rPr lang="en-US" sz="3600" i="1" dirty="0">
                <a:solidFill>
                  <a:schemeClr val="bg1"/>
                </a:solidFill>
              </a:rPr>
              <a:t>known as Gaspard in French</a:t>
            </a:r>
            <a:r>
              <a:rPr lang="en-US" sz="3600" i="1" dirty="0" smtClean="0">
                <a:solidFill>
                  <a:schemeClr val="bg1"/>
                </a:solidFill>
              </a:rPr>
              <a:t>)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098" name="Picture 2" descr="http://c.tadst.com/gfx/600x400/epiphany-usa.jpg?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200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2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Les </a:t>
            </a:r>
            <a:r>
              <a:rPr lang="en-US" sz="6600" dirty="0" err="1" smtClean="0">
                <a:solidFill>
                  <a:schemeClr val="accent4">
                    <a:lumMod val="75000"/>
                  </a:schemeClr>
                </a:solidFill>
              </a:rPr>
              <a:t>Rois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5th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century: the wise men became kings “les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</a:rPr>
              <a:t>rois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”. 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Caspar </a:t>
            </a: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king 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of Arabia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Melchior </a:t>
            </a: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king 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of Persia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Balthazar-king of 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India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us.123rf.com/400wm/400/400/antonbrand/antonbrand1106/antonbrand110600083/9720304-cartoon-of-the-three-wise-men-with-gold-frankincense-and-myr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4517" y="4038600"/>
            <a:ext cx="3969482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2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1.asset-cache.net/xc/88357425-cartoon-napoleon-photos-com.jpg?v=1&amp;c=IWSAsset&amp;k=2&amp;d=49768722B86DC0FDD0401C0E95624DECEFC4A8FCDB4ADDFD8E4D4D1CDEC3B349E30A760B0D811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743200"/>
            <a:ext cx="1954707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En France- French Concordat 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1801: Signed by Napoleon and </a:t>
            </a:r>
            <a:r>
              <a:rPr lang="en-US" dirty="0">
                <a:solidFill>
                  <a:srgbClr val="FF0000"/>
                </a:solidFill>
              </a:rPr>
              <a:t>Pope Pius VII re-establishing the Catholic Church in </a:t>
            </a:r>
            <a:r>
              <a:rPr lang="en-US" dirty="0" smtClean="0">
                <a:solidFill>
                  <a:srgbClr val="FF0000"/>
                </a:solidFill>
              </a:rPr>
              <a:t>France.</a:t>
            </a:r>
          </a:p>
          <a:p>
            <a:r>
              <a:rPr lang="en-US" dirty="0">
                <a:solidFill>
                  <a:schemeClr val="tx2"/>
                </a:solidFill>
              </a:rPr>
              <a:t>Epiphany was set on January </a:t>
            </a:r>
            <a:r>
              <a:rPr lang="en-US" dirty="0" smtClean="0">
                <a:solidFill>
                  <a:schemeClr val="tx2"/>
                </a:solidFill>
              </a:rPr>
              <a:t>6</a:t>
            </a:r>
            <a:r>
              <a:rPr lang="en-US" baseline="30000" dirty="0" smtClean="0">
                <a:solidFill>
                  <a:schemeClr val="tx2"/>
                </a:solidFill>
              </a:rPr>
              <a:t>th.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days </a:t>
            </a:r>
            <a:r>
              <a:rPr lang="en-US" dirty="0" smtClean="0">
                <a:solidFill>
                  <a:srgbClr val="FF0000"/>
                </a:solidFill>
              </a:rPr>
              <a:t>between </a:t>
            </a:r>
            <a:r>
              <a:rPr lang="en-US" dirty="0">
                <a:solidFill>
                  <a:srgbClr val="FF0000"/>
                </a:solidFill>
              </a:rPr>
              <a:t>Christmas Day and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Epiphany </a:t>
            </a:r>
            <a:r>
              <a:rPr lang="en-US" dirty="0">
                <a:solidFill>
                  <a:srgbClr val="FF0000"/>
                </a:solidFill>
              </a:rPr>
              <a:t>represent each </a:t>
            </a:r>
            <a:r>
              <a:rPr lang="en-US" dirty="0" smtClean="0">
                <a:solidFill>
                  <a:srgbClr val="FF0000"/>
                </a:solidFill>
              </a:rPr>
              <a:t>month.</a:t>
            </a:r>
          </a:p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elebrated </a:t>
            </a:r>
            <a:r>
              <a:rPr lang="en-US" dirty="0">
                <a:solidFill>
                  <a:schemeClr val="tx2"/>
                </a:solidFill>
              </a:rPr>
              <a:t>in song, most </a:t>
            </a:r>
            <a:r>
              <a:rPr lang="en-US" dirty="0" smtClean="0">
                <a:solidFill>
                  <a:schemeClr val="tx2"/>
                </a:solidFill>
              </a:rPr>
              <a:t>notably,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"Twelve </a:t>
            </a:r>
            <a:r>
              <a:rPr lang="en-US" dirty="0">
                <a:solidFill>
                  <a:schemeClr val="tx2"/>
                </a:solidFill>
              </a:rPr>
              <a:t>Days of Christmas". </a:t>
            </a:r>
          </a:p>
        </p:txBody>
      </p:sp>
    </p:spTree>
    <p:extLst>
      <p:ext uri="{BB962C8B-B14F-4D97-AF65-F5344CB8AC3E}">
        <p14:creationId xmlns:p14="http://schemas.microsoft.com/office/powerpoint/2010/main" val="27307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s.greenville.k12.sc.us/sites/tjeffers/clipart/children%20around%20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0100" cy="20953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En Europe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En </a:t>
            </a:r>
            <a:r>
              <a:rPr lang="en-US" u="sng" dirty="0" err="1" smtClean="0"/>
              <a:t>Espagne</a:t>
            </a:r>
            <a:r>
              <a:rPr lang="en-US" dirty="0" smtClean="0"/>
              <a:t>: toys </a:t>
            </a:r>
            <a:r>
              <a:rPr lang="en-US" dirty="0"/>
              <a:t>are given to children on this day to symbolize the gifts that the three wise kings gave to Jesus</a:t>
            </a:r>
            <a:endParaRPr lang="en-US" dirty="0" smtClean="0"/>
          </a:p>
          <a:p>
            <a:r>
              <a:rPr lang="en-US" u="sng" dirty="0" smtClean="0"/>
              <a:t>En </a:t>
            </a:r>
            <a:r>
              <a:rPr lang="en-US" u="sng" dirty="0" err="1" smtClean="0"/>
              <a:t>Italie</a:t>
            </a:r>
            <a:r>
              <a:rPr lang="en-US" dirty="0" smtClean="0"/>
              <a:t>: presents </a:t>
            </a:r>
            <a:r>
              <a:rPr lang="en-US" dirty="0"/>
              <a:t>are often given on Epiphany as well as on Christmas</a:t>
            </a:r>
            <a:endParaRPr lang="en-US" dirty="0" smtClean="0"/>
          </a:p>
          <a:p>
            <a:r>
              <a:rPr lang="en-US" u="sng" dirty="0" smtClean="0"/>
              <a:t>En France</a:t>
            </a:r>
            <a:r>
              <a:rPr lang="en-US" dirty="0" smtClean="0"/>
              <a:t>: </a:t>
            </a:r>
            <a:r>
              <a:rPr lang="en-US" dirty="0"/>
              <a:t>families celebrate "La Fête des </a:t>
            </a:r>
            <a:r>
              <a:rPr lang="en-US" dirty="0" err="1"/>
              <a:t>Rois</a:t>
            </a:r>
            <a:r>
              <a:rPr lang="en-US" dirty="0"/>
              <a:t>" with </a:t>
            </a:r>
            <a:r>
              <a:rPr lang="en-US" dirty="0" smtClean="0"/>
              <a:t>a special cake </a:t>
            </a:r>
            <a:r>
              <a:rPr lang="en-US" dirty="0"/>
              <a:t>and the crowning of a king and queen.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French </a:t>
            </a:r>
            <a:r>
              <a:rPr lang="en-US" dirty="0" smtClean="0"/>
              <a:t>combined </a:t>
            </a:r>
            <a:r>
              <a:rPr lang="en-US" dirty="0"/>
              <a:t>the cake tradition from the Romans and the arrival of the three wise kings in Bethlehem to create a tradition of their </a:t>
            </a:r>
            <a:r>
              <a:rPr lang="en-US" dirty="0" smtClean="0"/>
              <a:t>own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79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Les Photos </a:t>
            </a:r>
            <a:endParaRPr lang="en-US" sz="6600" b="1" dirty="0"/>
          </a:p>
        </p:txBody>
      </p:sp>
      <p:pic>
        <p:nvPicPr>
          <p:cNvPr id="21506" name="Picture 2" descr="http://msnbcmedia.msn.com/j/MSNBC/Components/Photo/_new/pb-110106-epiphany-bulgaria-03-eg.photoblog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467600" cy="496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689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La Fête des Rois </vt:lpstr>
      <vt:lpstr>L’histoire </vt:lpstr>
      <vt:lpstr>Les Saturnales</vt:lpstr>
      <vt:lpstr>Les Saturnales Cont’d</vt:lpstr>
      <vt:lpstr>Epiphany </vt:lpstr>
      <vt:lpstr>Les Rois </vt:lpstr>
      <vt:lpstr>En France- French Concordat </vt:lpstr>
      <vt:lpstr>En Europe</vt:lpstr>
      <vt:lpstr>Les Photos </vt:lpstr>
      <vt:lpstr>La Galette des Rois </vt:lpstr>
      <vt:lpstr>La Galette des Rois </vt:lpstr>
      <vt:lpstr>La Fève </vt:lpstr>
      <vt:lpstr>Le Roi et La Reine </vt:lpstr>
      <vt:lpstr>Les Vidéos </vt:lpstr>
      <vt:lpstr>Vocabulaire </vt:lpstr>
    </vt:vector>
  </TitlesOfParts>
  <Company>Sony Electronics,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des Rois</dc:title>
  <dc:creator>Candice Roettger</dc:creator>
  <cp:lastModifiedBy>LeClair-Ash, Ann D</cp:lastModifiedBy>
  <cp:revision>29</cp:revision>
  <dcterms:created xsi:type="dcterms:W3CDTF">2013-01-09T02:37:18Z</dcterms:created>
  <dcterms:modified xsi:type="dcterms:W3CDTF">2018-01-09T15:26:09Z</dcterms:modified>
</cp:coreProperties>
</file>