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1"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120"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r-F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r-FR"/>
          </a:p>
        </p:txBody>
      </p:sp>
      <p:sp>
        <p:nvSpPr>
          <p:cNvPr id="4" name="Date Placeholder 3"/>
          <p:cNvSpPr>
            <a:spLocks noGrp="1"/>
          </p:cNvSpPr>
          <p:nvPr>
            <p:ph type="dt" sz="half" idx="10"/>
          </p:nvPr>
        </p:nvSpPr>
        <p:spPr/>
        <p:txBody>
          <a:bodyPr/>
          <a:lstStyle/>
          <a:p>
            <a:fld id="{530D785F-0BE4-438D-999F-5242F115B5CB}" type="datetimeFigureOut">
              <a:rPr lang="fr-FR" smtClean="0"/>
              <a:t>14/05/2018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DA4F9D9-1C06-4138-A388-F1DBCC45AD6E}" type="slidenum">
              <a:rPr lang="fr-FR" smtClean="0"/>
              <a:t>‹#›</a:t>
            </a:fld>
            <a:endParaRPr lang="fr-FR"/>
          </a:p>
        </p:txBody>
      </p:sp>
    </p:spTree>
    <p:extLst>
      <p:ext uri="{BB962C8B-B14F-4D97-AF65-F5344CB8AC3E}">
        <p14:creationId xmlns:p14="http://schemas.microsoft.com/office/powerpoint/2010/main" val="1570858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530D785F-0BE4-438D-999F-5242F115B5CB}" type="datetimeFigureOut">
              <a:rPr lang="fr-FR" smtClean="0"/>
              <a:t>14/05/2018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DA4F9D9-1C06-4138-A388-F1DBCC45AD6E}" type="slidenum">
              <a:rPr lang="fr-FR" smtClean="0"/>
              <a:t>‹#›</a:t>
            </a:fld>
            <a:endParaRPr lang="fr-FR"/>
          </a:p>
        </p:txBody>
      </p:sp>
    </p:spTree>
    <p:extLst>
      <p:ext uri="{BB962C8B-B14F-4D97-AF65-F5344CB8AC3E}">
        <p14:creationId xmlns:p14="http://schemas.microsoft.com/office/powerpoint/2010/main" val="38572874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r-F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530D785F-0BE4-438D-999F-5242F115B5CB}" type="datetimeFigureOut">
              <a:rPr lang="fr-FR" smtClean="0"/>
              <a:t>14/05/2018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DA4F9D9-1C06-4138-A388-F1DBCC45AD6E}" type="slidenum">
              <a:rPr lang="fr-FR" smtClean="0"/>
              <a:t>‹#›</a:t>
            </a:fld>
            <a:endParaRPr lang="fr-FR"/>
          </a:p>
        </p:txBody>
      </p:sp>
    </p:spTree>
    <p:extLst>
      <p:ext uri="{BB962C8B-B14F-4D97-AF65-F5344CB8AC3E}">
        <p14:creationId xmlns:p14="http://schemas.microsoft.com/office/powerpoint/2010/main" val="13802995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10"/>
          </p:nvPr>
        </p:nvSpPr>
        <p:spPr/>
        <p:txBody>
          <a:bodyPr/>
          <a:lstStyle/>
          <a:p>
            <a:fld id="{530D785F-0BE4-438D-999F-5242F115B5CB}" type="datetimeFigureOut">
              <a:rPr lang="fr-FR" smtClean="0"/>
              <a:t>14/05/2018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DA4F9D9-1C06-4138-A388-F1DBCC45AD6E}" type="slidenum">
              <a:rPr lang="fr-FR" smtClean="0"/>
              <a:t>‹#›</a:t>
            </a:fld>
            <a:endParaRPr lang="fr-FR"/>
          </a:p>
        </p:txBody>
      </p:sp>
    </p:spTree>
    <p:extLst>
      <p:ext uri="{BB962C8B-B14F-4D97-AF65-F5344CB8AC3E}">
        <p14:creationId xmlns:p14="http://schemas.microsoft.com/office/powerpoint/2010/main" val="2130399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r-F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0D785F-0BE4-438D-999F-5242F115B5CB}" type="datetimeFigureOut">
              <a:rPr lang="fr-FR" smtClean="0"/>
              <a:t>14/05/2018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DA4F9D9-1C06-4138-A388-F1DBCC45AD6E}" type="slidenum">
              <a:rPr lang="fr-FR" smtClean="0"/>
              <a:t>‹#›</a:t>
            </a:fld>
            <a:endParaRPr lang="fr-FR"/>
          </a:p>
        </p:txBody>
      </p:sp>
    </p:spTree>
    <p:extLst>
      <p:ext uri="{BB962C8B-B14F-4D97-AF65-F5344CB8AC3E}">
        <p14:creationId xmlns:p14="http://schemas.microsoft.com/office/powerpoint/2010/main" val="2457825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Date Placeholder 4"/>
          <p:cNvSpPr>
            <a:spLocks noGrp="1"/>
          </p:cNvSpPr>
          <p:nvPr>
            <p:ph type="dt" sz="half" idx="10"/>
          </p:nvPr>
        </p:nvSpPr>
        <p:spPr/>
        <p:txBody>
          <a:bodyPr/>
          <a:lstStyle/>
          <a:p>
            <a:fld id="{530D785F-0BE4-438D-999F-5242F115B5CB}" type="datetimeFigureOut">
              <a:rPr lang="fr-FR" smtClean="0"/>
              <a:t>14/05/2018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DA4F9D9-1C06-4138-A388-F1DBCC45AD6E}" type="slidenum">
              <a:rPr lang="fr-FR" smtClean="0"/>
              <a:t>‹#›</a:t>
            </a:fld>
            <a:endParaRPr lang="fr-FR"/>
          </a:p>
        </p:txBody>
      </p:sp>
    </p:spTree>
    <p:extLst>
      <p:ext uri="{BB962C8B-B14F-4D97-AF65-F5344CB8AC3E}">
        <p14:creationId xmlns:p14="http://schemas.microsoft.com/office/powerpoint/2010/main" val="2335792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r-F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7" name="Date Placeholder 6"/>
          <p:cNvSpPr>
            <a:spLocks noGrp="1"/>
          </p:cNvSpPr>
          <p:nvPr>
            <p:ph type="dt" sz="half" idx="10"/>
          </p:nvPr>
        </p:nvSpPr>
        <p:spPr/>
        <p:txBody>
          <a:bodyPr/>
          <a:lstStyle/>
          <a:p>
            <a:fld id="{530D785F-0BE4-438D-999F-5242F115B5CB}" type="datetimeFigureOut">
              <a:rPr lang="fr-FR" smtClean="0"/>
              <a:t>14/05/2018</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DA4F9D9-1C06-4138-A388-F1DBCC45AD6E}" type="slidenum">
              <a:rPr lang="fr-FR" smtClean="0"/>
              <a:t>‹#›</a:t>
            </a:fld>
            <a:endParaRPr lang="fr-FR"/>
          </a:p>
        </p:txBody>
      </p:sp>
    </p:spTree>
    <p:extLst>
      <p:ext uri="{BB962C8B-B14F-4D97-AF65-F5344CB8AC3E}">
        <p14:creationId xmlns:p14="http://schemas.microsoft.com/office/powerpoint/2010/main" val="272301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FR"/>
          </a:p>
        </p:txBody>
      </p:sp>
      <p:sp>
        <p:nvSpPr>
          <p:cNvPr id="3" name="Date Placeholder 2"/>
          <p:cNvSpPr>
            <a:spLocks noGrp="1"/>
          </p:cNvSpPr>
          <p:nvPr>
            <p:ph type="dt" sz="half" idx="10"/>
          </p:nvPr>
        </p:nvSpPr>
        <p:spPr/>
        <p:txBody>
          <a:bodyPr/>
          <a:lstStyle/>
          <a:p>
            <a:fld id="{530D785F-0BE4-438D-999F-5242F115B5CB}" type="datetimeFigureOut">
              <a:rPr lang="fr-FR" smtClean="0"/>
              <a:t>14/05/2018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DA4F9D9-1C06-4138-A388-F1DBCC45AD6E}" type="slidenum">
              <a:rPr lang="fr-FR" smtClean="0"/>
              <a:t>‹#›</a:t>
            </a:fld>
            <a:endParaRPr lang="fr-FR"/>
          </a:p>
        </p:txBody>
      </p:sp>
    </p:spTree>
    <p:extLst>
      <p:ext uri="{BB962C8B-B14F-4D97-AF65-F5344CB8AC3E}">
        <p14:creationId xmlns:p14="http://schemas.microsoft.com/office/powerpoint/2010/main" val="3005275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0D785F-0BE4-438D-999F-5242F115B5CB}" type="datetimeFigureOut">
              <a:rPr lang="fr-FR" smtClean="0"/>
              <a:t>14/05/2018</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DA4F9D9-1C06-4138-A388-F1DBCC45AD6E}" type="slidenum">
              <a:rPr lang="fr-FR" smtClean="0"/>
              <a:t>‹#›</a:t>
            </a:fld>
            <a:endParaRPr lang="fr-FR"/>
          </a:p>
        </p:txBody>
      </p:sp>
    </p:spTree>
    <p:extLst>
      <p:ext uri="{BB962C8B-B14F-4D97-AF65-F5344CB8AC3E}">
        <p14:creationId xmlns:p14="http://schemas.microsoft.com/office/powerpoint/2010/main" val="2860795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D785F-0BE4-438D-999F-5242F115B5CB}" type="datetimeFigureOut">
              <a:rPr lang="fr-FR" smtClean="0"/>
              <a:t>14/05/2018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DA4F9D9-1C06-4138-A388-F1DBCC45AD6E}" type="slidenum">
              <a:rPr lang="fr-FR" smtClean="0"/>
              <a:t>‹#›</a:t>
            </a:fld>
            <a:endParaRPr lang="fr-FR"/>
          </a:p>
        </p:txBody>
      </p:sp>
    </p:spTree>
    <p:extLst>
      <p:ext uri="{BB962C8B-B14F-4D97-AF65-F5344CB8AC3E}">
        <p14:creationId xmlns:p14="http://schemas.microsoft.com/office/powerpoint/2010/main" val="3221071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r-F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0D785F-0BE4-438D-999F-5242F115B5CB}" type="datetimeFigureOut">
              <a:rPr lang="fr-FR" smtClean="0"/>
              <a:t>14/05/2018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DA4F9D9-1C06-4138-A388-F1DBCC45AD6E}" type="slidenum">
              <a:rPr lang="fr-FR" smtClean="0"/>
              <a:t>‹#›</a:t>
            </a:fld>
            <a:endParaRPr lang="fr-FR"/>
          </a:p>
        </p:txBody>
      </p:sp>
    </p:spTree>
    <p:extLst>
      <p:ext uri="{BB962C8B-B14F-4D97-AF65-F5344CB8AC3E}">
        <p14:creationId xmlns:p14="http://schemas.microsoft.com/office/powerpoint/2010/main" val="30220510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fr-F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F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D785F-0BE4-438D-999F-5242F115B5CB}" type="datetimeFigureOut">
              <a:rPr lang="fr-FR" smtClean="0"/>
              <a:t>14/05/2018</a:t>
            </a:fld>
            <a:endParaRPr lang="fr-F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4F9D9-1C06-4138-A388-F1DBCC45AD6E}" type="slidenum">
              <a:rPr lang="fr-FR" smtClean="0"/>
              <a:t>‹#›</a:t>
            </a:fld>
            <a:endParaRPr lang="fr-FR"/>
          </a:p>
        </p:txBody>
      </p:sp>
    </p:spTree>
    <p:extLst>
      <p:ext uri="{BB962C8B-B14F-4D97-AF65-F5344CB8AC3E}">
        <p14:creationId xmlns:p14="http://schemas.microsoft.com/office/powerpoint/2010/main" val="401136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8820" y="179438"/>
            <a:ext cx="3585694" cy="793974"/>
          </a:xfrm>
        </p:spPr>
        <p:txBody>
          <a:bodyPr/>
          <a:lstStyle/>
          <a:p>
            <a:pPr algn="ctr"/>
            <a:r>
              <a:rPr lang="fr-FR" b="1" dirty="0" smtClean="0"/>
              <a:t>Le Calendrier</a:t>
            </a:r>
            <a:endParaRPr lang="fr-FR" b="1" dirty="0"/>
          </a:p>
        </p:txBody>
      </p:sp>
      <p:sp>
        <p:nvSpPr>
          <p:cNvPr id="4" name="TextBox 3"/>
          <p:cNvSpPr txBox="1"/>
          <p:nvPr/>
        </p:nvSpPr>
        <p:spPr>
          <a:xfrm>
            <a:off x="1224269" y="672741"/>
            <a:ext cx="10585658" cy="6032421"/>
          </a:xfrm>
          <a:prstGeom prst="rect">
            <a:avLst/>
          </a:prstGeom>
          <a:noFill/>
        </p:spPr>
        <p:txBody>
          <a:bodyPr wrap="square" rtlCol="0">
            <a:spAutoFit/>
          </a:bodyPr>
          <a:lstStyle/>
          <a:p>
            <a:pPr>
              <a:lnSpc>
                <a:spcPct val="150000"/>
              </a:lnSpc>
            </a:pPr>
            <a:r>
              <a:rPr lang="fr-FR" sz="2800" u="sng" dirty="0" smtClean="0">
                <a:solidFill>
                  <a:srgbClr val="0070C0"/>
                </a:solidFill>
              </a:rPr>
              <a:t>lundi le 14 mai</a:t>
            </a:r>
            <a:r>
              <a:rPr lang="fr-FR" sz="2800" dirty="0" smtClean="0">
                <a:solidFill>
                  <a:srgbClr val="0070C0"/>
                </a:solidFill>
              </a:rPr>
              <a:t>:  (Mme </a:t>
            </a:r>
            <a:r>
              <a:rPr lang="fr-FR" sz="2800" dirty="0" err="1" smtClean="0">
                <a:solidFill>
                  <a:srgbClr val="0070C0"/>
                </a:solidFill>
              </a:rPr>
              <a:t>proctor</a:t>
            </a:r>
            <a:r>
              <a:rPr lang="fr-FR" sz="2800" dirty="0" smtClean="0">
                <a:solidFill>
                  <a:srgbClr val="0070C0"/>
                </a:solidFill>
              </a:rPr>
              <a:t> AP Music Theory Exam)</a:t>
            </a:r>
          </a:p>
          <a:p>
            <a:r>
              <a:rPr lang="fr-FR" sz="2800" dirty="0" smtClean="0"/>
              <a:t>Activités écrites et parlées</a:t>
            </a:r>
          </a:p>
          <a:p>
            <a:r>
              <a:rPr lang="fr-FR" sz="2000" i="1" dirty="0" smtClean="0">
                <a:solidFill>
                  <a:srgbClr val="FF0000"/>
                </a:solidFill>
              </a:rPr>
              <a:t>Extra </a:t>
            </a:r>
            <a:r>
              <a:rPr lang="fr-FR" sz="2000" i="1" dirty="0" err="1" smtClean="0">
                <a:solidFill>
                  <a:srgbClr val="FF0000"/>
                </a:solidFill>
              </a:rPr>
              <a:t>project</a:t>
            </a:r>
            <a:r>
              <a:rPr lang="fr-FR" sz="2000" i="1" dirty="0" smtClean="0">
                <a:solidFill>
                  <a:srgbClr val="FF0000"/>
                </a:solidFill>
              </a:rPr>
              <a:t> due to </a:t>
            </a:r>
            <a:r>
              <a:rPr lang="fr-FR" sz="2000" i="1" dirty="0" err="1" smtClean="0">
                <a:solidFill>
                  <a:srgbClr val="FF0000"/>
                </a:solidFill>
              </a:rPr>
              <a:t>be</a:t>
            </a:r>
            <a:r>
              <a:rPr lang="fr-FR" sz="2000" i="1" dirty="0" smtClean="0">
                <a:solidFill>
                  <a:srgbClr val="FF0000"/>
                </a:solidFill>
              </a:rPr>
              <a:t> </a:t>
            </a:r>
            <a:r>
              <a:rPr lang="fr-FR" sz="2000" i="1" dirty="0" err="1" smtClean="0">
                <a:solidFill>
                  <a:srgbClr val="FF0000"/>
                </a:solidFill>
              </a:rPr>
              <a:t>turned</a:t>
            </a:r>
            <a:r>
              <a:rPr lang="fr-FR" sz="2000" i="1" dirty="0" smtClean="0">
                <a:solidFill>
                  <a:srgbClr val="FF0000"/>
                </a:solidFill>
              </a:rPr>
              <a:t> in *flexible – </a:t>
            </a:r>
            <a:r>
              <a:rPr lang="fr-FR" sz="2000" i="1" dirty="0" err="1" smtClean="0">
                <a:solidFill>
                  <a:srgbClr val="FF0000"/>
                </a:solidFill>
              </a:rPr>
              <a:t>we</a:t>
            </a:r>
            <a:r>
              <a:rPr lang="fr-FR" sz="2000" i="1" dirty="0" smtClean="0">
                <a:solidFill>
                  <a:srgbClr val="FF0000"/>
                </a:solidFill>
              </a:rPr>
              <a:t> </a:t>
            </a:r>
            <a:r>
              <a:rPr lang="fr-FR" sz="2000" i="1" dirty="0" err="1" smtClean="0">
                <a:solidFill>
                  <a:srgbClr val="FF0000"/>
                </a:solidFill>
              </a:rPr>
              <a:t>can</a:t>
            </a:r>
            <a:r>
              <a:rPr lang="fr-FR" sz="2000" i="1" dirty="0" smtClean="0">
                <a:solidFill>
                  <a:srgbClr val="FF0000"/>
                </a:solidFill>
              </a:rPr>
              <a:t> </a:t>
            </a:r>
            <a:r>
              <a:rPr lang="fr-FR" sz="2000" i="1" dirty="0" err="1" smtClean="0">
                <a:solidFill>
                  <a:srgbClr val="FF0000"/>
                </a:solidFill>
              </a:rPr>
              <a:t>extend</a:t>
            </a:r>
            <a:r>
              <a:rPr lang="fr-FR" sz="2000" i="1" dirty="0" smtClean="0">
                <a:solidFill>
                  <a:srgbClr val="FF0000"/>
                </a:solidFill>
              </a:rPr>
              <a:t> deadline (</a:t>
            </a:r>
            <a:r>
              <a:rPr lang="fr-FR" sz="2000" i="1" dirty="0" err="1" smtClean="0">
                <a:solidFill>
                  <a:srgbClr val="FF0000"/>
                </a:solidFill>
              </a:rPr>
              <a:t>please</a:t>
            </a:r>
            <a:r>
              <a:rPr lang="fr-FR" sz="2000" i="1" dirty="0" smtClean="0">
                <a:solidFill>
                  <a:srgbClr val="FF0000"/>
                </a:solidFill>
              </a:rPr>
              <a:t> </a:t>
            </a:r>
            <a:r>
              <a:rPr lang="fr-FR" sz="2000" i="1" dirty="0" err="1" smtClean="0">
                <a:solidFill>
                  <a:srgbClr val="FF0000"/>
                </a:solidFill>
              </a:rPr>
              <a:t>communicate</a:t>
            </a:r>
            <a:r>
              <a:rPr lang="fr-FR" sz="2000" i="1" dirty="0" smtClean="0">
                <a:solidFill>
                  <a:srgbClr val="FF0000"/>
                </a:solidFill>
              </a:rPr>
              <a:t> with me in </a:t>
            </a:r>
            <a:r>
              <a:rPr lang="fr-FR" sz="2000" i="1" dirty="0" err="1" smtClean="0">
                <a:solidFill>
                  <a:srgbClr val="FF0000"/>
                </a:solidFill>
              </a:rPr>
              <a:t>person</a:t>
            </a:r>
            <a:r>
              <a:rPr lang="fr-FR" sz="2000" i="1" dirty="0" smtClean="0">
                <a:solidFill>
                  <a:srgbClr val="FF0000"/>
                </a:solidFill>
              </a:rPr>
              <a:t> or by email.  </a:t>
            </a:r>
            <a:r>
              <a:rPr lang="fr-FR" sz="2000" i="1" dirty="0" err="1" smtClean="0">
                <a:solidFill>
                  <a:srgbClr val="FF0000"/>
                </a:solidFill>
              </a:rPr>
              <a:t>Your</a:t>
            </a:r>
            <a:r>
              <a:rPr lang="fr-FR" sz="2000" i="1" dirty="0" smtClean="0">
                <a:solidFill>
                  <a:srgbClr val="FF0000"/>
                </a:solidFill>
              </a:rPr>
              <a:t> </a:t>
            </a:r>
            <a:r>
              <a:rPr lang="fr-FR" sz="2000" i="1" dirty="0" err="1" smtClean="0">
                <a:solidFill>
                  <a:srgbClr val="FF0000"/>
                </a:solidFill>
              </a:rPr>
              <a:t>text</a:t>
            </a:r>
            <a:r>
              <a:rPr lang="fr-FR" sz="2000" i="1" dirty="0" smtClean="0">
                <a:solidFill>
                  <a:srgbClr val="FF0000"/>
                </a:solidFill>
              </a:rPr>
              <a:t> messages </a:t>
            </a:r>
            <a:r>
              <a:rPr lang="fr-FR" sz="2000" i="1" dirty="0" err="1" smtClean="0">
                <a:solidFill>
                  <a:srgbClr val="FF0000"/>
                </a:solidFill>
              </a:rPr>
              <a:t>through</a:t>
            </a:r>
            <a:r>
              <a:rPr lang="fr-FR" sz="2000" i="1" dirty="0" smtClean="0">
                <a:solidFill>
                  <a:srgbClr val="FF0000"/>
                </a:solidFill>
              </a:rPr>
              <a:t> </a:t>
            </a:r>
            <a:r>
              <a:rPr lang="fr-FR" sz="2000" i="1" dirty="0" err="1" smtClean="0">
                <a:solidFill>
                  <a:srgbClr val="FF0000"/>
                </a:solidFill>
              </a:rPr>
              <a:t>remind</a:t>
            </a:r>
            <a:r>
              <a:rPr lang="fr-FR" sz="2000" i="1" dirty="0" smtClean="0">
                <a:solidFill>
                  <a:srgbClr val="FF0000"/>
                </a:solidFill>
              </a:rPr>
              <a:t> go in my </a:t>
            </a:r>
            <a:r>
              <a:rPr lang="fr-FR" sz="2000" i="1" dirty="0" err="1" smtClean="0">
                <a:solidFill>
                  <a:srgbClr val="FF0000"/>
                </a:solidFill>
              </a:rPr>
              <a:t>clutter</a:t>
            </a:r>
            <a:r>
              <a:rPr lang="fr-FR" sz="2000" i="1" dirty="0" smtClean="0">
                <a:solidFill>
                  <a:srgbClr val="FF0000"/>
                </a:solidFill>
              </a:rPr>
              <a:t> </a:t>
            </a:r>
            <a:r>
              <a:rPr lang="fr-FR" sz="2000" i="1" dirty="0" smtClean="0">
                <a:solidFill>
                  <a:srgbClr val="FF0000"/>
                </a:solidFill>
                <a:sym typeface="Wingdings" panose="05000000000000000000" pitchFamily="2" charset="2"/>
              </a:rPr>
              <a:t></a:t>
            </a:r>
            <a:endParaRPr lang="fr-FR" sz="2000" i="1" dirty="0" smtClean="0">
              <a:solidFill>
                <a:srgbClr val="FF0000"/>
              </a:solidFill>
            </a:endParaRPr>
          </a:p>
          <a:p>
            <a:r>
              <a:rPr lang="fr-FR" sz="2000" i="1" dirty="0"/>
              <a:t>http://www.theatredureve.org/education-family-programs/ete-des-reves-summer-camp/</a:t>
            </a:r>
            <a:endParaRPr lang="fr-FR" sz="2000" i="1" dirty="0" smtClean="0"/>
          </a:p>
          <a:p>
            <a:endParaRPr lang="fr-FR" sz="800" dirty="0"/>
          </a:p>
          <a:p>
            <a:r>
              <a:rPr lang="fr-FR" sz="2800" u="sng" dirty="0" smtClean="0">
                <a:solidFill>
                  <a:srgbClr val="0070C0"/>
                </a:solidFill>
              </a:rPr>
              <a:t>mardi le 15 mai</a:t>
            </a:r>
            <a:r>
              <a:rPr lang="fr-FR" sz="2800" dirty="0" smtClean="0">
                <a:solidFill>
                  <a:srgbClr val="0070C0"/>
                </a:solidFill>
              </a:rPr>
              <a:t>: </a:t>
            </a:r>
            <a:endParaRPr lang="fr-FR" sz="2800" dirty="0" smtClean="0"/>
          </a:p>
          <a:p>
            <a:r>
              <a:rPr lang="fr-FR" sz="2800" dirty="0" smtClean="0">
                <a:solidFill>
                  <a:srgbClr val="FF0000"/>
                </a:solidFill>
              </a:rPr>
              <a:t>PBA écrit et parlé (examen final) </a:t>
            </a:r>
            <a:endParaRPr lang="fr-FR" sz="2800" dirty="0" smtClean="0"/>
          </a:p>
          <a:p>
            <a:endParaRPr lang="fr-FR" sz="800" dirty="0" smtClean="0"/>
          </a:p>
          <a:p>
            <a:r>
              <a:rPr lang="fr-FR" sz="2800" u="sng" dirty="0">
                <a:solidFill>
                  <a:srgbClr val="0070C0"/>
                </a:solidFill>
              </a:rPr>
              <a:t>m</a:t>
            </a:r>
            <a:r>
              <a:rPr lang="fr-FR" sz="2800" u="sng" dirty="0" smtClean="0">
                <a:solidFill>
                  <a:srgbClr val="0070C0"/>
                </a:solidFill>
              </a:rPr>
              <a:t>ercredi, le 16 mai</a:t>
            </a:r>
            <a:r>
              <a:rPr lang="fr-FR" sz="2800" dirty="0">
                <a:solidFill>
                  <a:srgbClr val="0070C0"/>
                </a:solidFill>
              </a:rPr>
              <a:t>:  </a:t>
            </a:r>
          </a:p>
          <a:p>
            <a:r>
              <a:rPr lang="fr-FR" sz="2800" dirty="0" smtClean="0"/>
              <a:t>unité 5 </a:t>
            </a:r>
            <a:r>
              <a:rPr lang="fr-FR" sz="2800" dirty="0"/>
              <a:t>+ subjonctif</a:t>
            </a:r>
          </a:p>
          <a:p>
            <a:endParaRPr lang="fr-FR" sz="800" dirty="0"/>
          </a:p>
          <a:p>
            <a:r>
              <a:rPr lang="fr-FR" sz="2800" u="sng" dirty="0" smtClean="0">
                <a:solidFill>
                  <a:srgbClr val="0070C0"/>
                </a:solidFill>
              </a:rPr>
              <a:t>jeudi </a:t>
            </a:r>
            <a:r>
              <a:rPr lang="fr-FR" sz="2800" u="sng" dirty="0">
                <a:solidFill>
                  <a:srgbClr val="0070C0"/>
                </a:solidFill>
              </a:rPr>
              <a:t>le </a:t>
            </a:r>
            <a:r>
              <a:rPr lang="fr-FR" sz="2800" u="sng" dirty="0" smtClean="0">
                <a:solidFill>
                  <a:srgbClr val="0070C0"/>
                </a:solidFill>
              </a:rPr>
              <a:t>17 </a:t>
            </a:r>
            <a:r>
              <a:rPr lang="fr-FR" sz="2800" u="sng" dirty="0">
                <a:solidFill>
                  <a:srgbClr val="0070C0"/>
                </a:solidFill>
              </a:rPr>
              <a:t>mai</a:t>
            </a:r>
            <a:r>
              <a:rPr lang="fr-FR" sz="2800" dirty="0">
                <a:solidFill>
                  <a:srgbClr val="0070C0"/>
                </a:solidFill>
              </a:rPr>
              <a:t>:  </a:t>
            </a:r>
          </a:p>
          <a:p>
            <a:r>
              <a:rPr lang="fr-FR" sz="2800" dirty="0"/>
              <a:t>unité 5 + subjonctif</a:t>
            </a:r>
          </a:p>
          <a:p>
            <a:endParaRPr lang="fr-FR" sz="800" dirty="0">
              <a:solidFill>
                <a:srgbClr val="FF0000"/>
              </a:solidFill>
            </a:endParaRPr>
          </a:p>
          <a:p>
            <a:r>
              <a:rPr lang="fr-FR" sz="2800" u="sng" dirty="0" smtClean="0">
                <a:solidFill>
                  <a:srgbClr val="0070C0"/>
                </a:solidFill>
              </a:rPr>
              <a:t>vendredi </a:t>
            </a:r>
            <a:r>
              <a:rPr lang="fr-FR" sz="2800" u="sng" dirty="0">
                <a:solidFill>
                  <a:srgbClr val="0070C0"/>
                </a:solidFill>
              </a:rPr>
              <a:t>le </a:t>
            </a:r>
            <a:r>
              <a:rPr lang="fr-FR" sz="2800" u="sng" dirty="0" smtClean="0">
                <a:solidFill>
                  <a:srgbClr val="0070C0"/>
                </a:solidFill>
              </a:rPr>
              <a:t>18 mai</a:t>
            </a:r>
            <a:r>
              <a:rPr lang="fr-FR" sz="2800" dirty="0">
                <a:solidFill>
                  <a:srgbClr val="0070C0"/>
                </a:solidFill>
              </a:rPr>
              <a:t>:  </a:t>
            </a:r>
            <a:endParaRPr lang="fr-FR" sz="2800" dirty="0" smtClean="0">
              <a:solidFill>
                <a:srgbClr val="0070C0"/>
              </a:solidFill>
            </a:endParaRPr>
          </a:p>
          <a:p>
            <a:r>
              <a:rPr lang="fr-FR" sz="2800" dirty="0"/>
              <a:t>unité 5 + </a:t>
            </a:r>
            <a:r>
              <a:rPr lang="fr-FR" sz="2800" dirty="0" smtClean="0"/>
              <a:t>subjonctif</a:t>
            </a:r>
            <a:endParaRPr lang="fr-FR" sz="2800" b="1" dirty="0" smtClean="0">
              <a:solidFill>
                <a:srgbClr val="C00000"/>
              </a:solidFill>
            </a:endParaRPr>
          </a:p>
        </p:txBody>
      </p:sp>
      <p:sp>
        <p:nvSpPr>
          <p:cNvPr id="3" name="TextBox 2"/>
          <p:cNvSpPr txBox="1"/>
          <p:nvPr/>
        </p:nvSpPr>
        <p:spPr>
          <a:xfrm rot="1418663">
            <a:off x="7082106" y="3567307"/>
            <a:ext cx="4085906" cy="1077218"/>
          </a:xfrm>
          <a:prstGeom prst="rect">
            <a:avLst/>
          </a:prstGeom>
          <a:noFill/>
        </p:spPr>
        <p:txBody>
          <a:bodyPr wrap="square" rtlCol="0">
            <a:spAutoFit/>
          </a:bodyPr>
          <a:lstStyle/>
          <a:p>
            <a:pPr algn="ctr"/>
            <a:r>
              <a:rPr lang="fr-FR" sz="3200" dirty="0" smtClean="0">
                <a:solidFill>
                  <a:srgbClr val="002060"/>
                </a:solidFill>
              </a:rPr>
              <a:t>Petites Interros</a:t>
            </a:r>
          </a:p>
          <a:p>
            <a:pPr algn="ctr"/>
            <a:r>
              <a:rPr lang="fr-FR" sz="3200" dirty="0" smtClean="0">
                <a:solidFill>
                  <a:srgbClr val="002060"/>
                </a:solidFill>
              </a:rPr>
              <a:t> jusqu’à l’examen final</a:t>
            </a:r>
            <a:endParaRPr lang="fr-FR" sz="3200" dirty="0">
              <a:solidFill>
                <a:srgbClr val="002060"/>
              </a:solidFill>
            </a:endParaRPr>
          </a:p>
        </p:txBody>
      </p:sp>
    </p:spTree>
    <p:extLst>
      <p:ext uri="{BB962C8B-B14F-4D97-AF65-F5344CB8AC3E}">
        <p14:creationId xmlns:p14="http://schemas.microsoft.com/office/powerpoint/2010/main" val="34098199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3361" y="334851"/>
            <a:ext cx="7772400" cy="759854"/>
          </a:xfrm>
        </p:spPr>
        <p:txBody>
          <a:bodyPr>
            <a:normAutofit fontScale="90000"/>
          </a:bodyPr>
          <a:lstStyle/>
          <a:p>
            <a:r>
              <a:rPr lang="fr-FR" dirty="0" smtClean="0"/>
              <a:t>Petites Conversations</a:t>
            </a:r>
            <a:endParaRPr lang="fr-FR" dirty="0"/>
          </a:p>
        </p:txBody>
      </p:sp>
      <p:sp>
        <p:nvSpPr>
          <p:cNvPr id="3" name="Subtitle 2"/>
          <p:cNvSpPr>
            <a:spLocks noGrp="1"/>
          </p:cNvSpPr>
          <p:nvPr>
            <p:ph type="subTitle" idx="1"/>
          </p:nvPr>
        </p:nvSpPr>
        <p:spPr>
          <a:xfrm>
            <a:off x="231820" y="1310186"/>
            <a:ext cx="11960180" cy="4961826"/>
          </a:xfrm>
        </p:spPr>
        <p:txBody>
          <a:bodyPr>
            <a:normAutofit lnSpcReduction="10000"/>
          </a:bodyPr>
          <a:lstStyle/>
          <a:p>
            <a:pPr algn="l">
              <a:lnSpc>
                <a:spcPct val="100000"/>
              </a:lnSpc>
            </a:pPr>
            <a:r>
              <a:rPr lang="fr-FR" sz="3200" b="1" dirty="0" smtClean="0">
                <a:solidFill>
                  <a:schemeClr val="tx1"/>
                </a:solidFill>
              </a:rPr>
              <a:t>Pendant ton enfance….</a:t>
            </a:r>
          </a:p>
          <a:p>
            <a:pPr marL="457200" indent="-457200" algn="l">
              <a:lnSpc>
                <a:spcPct val="100000"/>
              </a:lnSpc>
              <a:buAutoNum type="arabicPeriod"/>
            </a:pPr>
            <a:r>
              <a:rPr lang="fr-FR" sz="3200" dirty="0" smtClean="0">
                <a:solidFill>
                  <a:schemeClr val="tx1"/>
                </a:solidFill>
              </a:rPr>
              <a:t>Qu’est-ce </a:t>
            </a:r>
            <a:r>
              <a:rPr lang="fr-FR" sz="3200" dirty="0" smtClean="0">
                <a:solidFill>
                  <a:schemeClr val="tx1"/>
                </a:solidFill>
              </a:rPr>
              <a:t>que tu </a:t>
            </a:r>
            <a:r>
              <a:rPr lang="fr-FR" sz="3200" dirty="0" smtClean="0">
                <a:solidFill>
                  <a:srgbClr val="00B050"/>
                </a:solidFill>
              </a:rPr>
              <a:t>faisais</a:t>
            </a:r>
            <a:r>
              <a:rPr lang="fr-FR" sz="3200" dirty="0" smtClean="0">
                <a:solidFill>
                  <a:schemeClr val="tx1"/>
                </a:solidFill>
              </a:rPr>
              <a:t> après l’école et qui </a:t>
            </a:r>
            <a:r>
              <a:rPr lang="fr-FR" sz="3200" dirty="0" smtClean="0">
                <a:solidFill>
                  <a:srgbClr val="00B050"/>
                </a:solidFill>
              </a:rPr>
              <a:t>étaient</a:t>
            </a:r>
            <a:r>
              <a:rPr lang="fr-FR" sz="3200" dirty="0" smtClean="0">
                <a:solidFill>
                  <a:schemeClr val="tx1"/>
                </a:solidFill>
              </a:rPr>
              <a:t> tes meilleur(e)s ami(e)s?</a:t>
            </a:r>
          </a:p>
          <a:p>
            <a:pPr marL="457200" indent="-457200" algn="l">
              <a:lnSpc>
                <a:spcPct val="150000"/>
              </a:lnSpc>
              <a:buAutoNum type="arabicPeriod"/>
            </a:pPr>
            <a:r>
              <a:rPr lang="fr-FR" sz="3200" dirty="0" smtClean="0"/>
              <a:t>Est-ce que tu </a:t>
            </a:r>
            <a:r>
              <a:rPr lang="fr-FR" sz="3200" dirty="0" smtClean="0">
                <a:solidFill>
                  <a:srgbClr val="00B050"/>
                </a:solidFill>
              </a:rPr>
              <a:t>jouais</a:t>
            </a:r>
            <a:r>
              <a:rPr lang="fr-FR" sz="3200" dirty="0" smtClean="0"/>
              <a:t> aux sports ou tu </a:t>
            </a:r>
            <a:r>
              <a:rPr lang="fr-FR" sz="3200" dirty="0" smtClean="0">
                <a:solidFill>
                  <a:srgbClr val="00B050"/>
                </a:solidFill>
              </a:rPr>
              <a:t>faisais</a:t>
            </a:r>
            <a:r>
              <a:rPr lang="fr-FR" sz="3200" dirty="0" smtClean="0"/>
              <a:t> des activités?</a:t>
            </a:r>
          </a:p>
          <a:p>
            <a:pPr marL="457200" indent="-457200" algn="l">
              <a:lnSpc>
                <a:spcPct val="150000"/>
              </a:lnSpc>
              <a:buAutoNum type="arabicPeriod"/>
            </a:pPr>
            <a:r>
              <a:rPr lang="fr-FR" sz="3200" dirty="0" smtClean="0">
                <a:solidFill>
                  <a:schemeClr val="tx1"/>
                </a:solidFill>
              </a:rPr>
              <a:t>Qu’est-ce tu </a:t>
            </a:r>
            <a:r>
              <a:rPr lang="fr-FR" sz="3200" dirty="0" smtClean="0">
                <a:solidFill>
                  <a:srgbClr val="00B050"/>
                </a:solidFill>
              </a:rPr>
              <a:t>mangeais</a:t>
            </a:r>
            <a:r>
              <a:rPr lang="fr-FR" sz="3200" dirty="0" smtClean="0">
                <a:solidFill>
                  <a:schemeClr val="tx1"/>
                </a:solidFill>
              </a:rPr>
              <a:t> et </a:t>
            </a:r>
            <a:r>
              <a:rPr lang="fr-FR" sz="3200" dirty="0" smtClean="0">
                <a:solidFill>
                  <a:srgbClr val="00B050"/>
                </a:solidFill>
              </a:rPr>
              <a:t>buvais</a:t>
            </a:r>
            <a:r>
              <a:rPr lang="fr-FR" sz="3200" dirty="0" smtClean="0">
                <a:solidFill>
                  <a:schemeClr val="tx1"/>
                </a:solidFill>
              </a:rPr>
              <a:t>?</a:t>
            </a:r>
          </a:p>
          <a:p>
            <a:pPr marL="457200" indent="-457200" algn="l">
              <a:lnSpc>
                <a:spcPct val="150000"/>
              </a:lnSpc>
              <a:buAutoNum type="arabicPeriod"/>
            </a:pPr>
            <a:r>
              <a:rPr lang="fr-FR" sz="3200" dirty="0" smtClean="0"/>
              <a:t>Où est-ce que tu </a:t>
            </a:r>
            <a:r>
              <a:rPr lang="fr-FR" sz="3200" dirty="0" smtClean="0">
                <a:solidFill>
                  <a:srgbClr val="00B050"/>
                </a:solidFill>
              </a:rPr>
              <a:t>allais</a:t>
            </a:r>
            <a:r>
              <a:rPr lang="fr-FR" sz="3200" dirty="0" smtClean="0"/>
              <a:t> à l’école quand tu </a:t>
            </a:r>
            <a:r>
              <a:rPr lang="fr-FR" sz="3200" dirty="0" smtClean="0">
                <a:solidFill>
                  <a:srgbClr val="00B050"/>
                </a:solidFill>
              </a:rPr>
              <a:t>avais</a:t>
            </a:r>
            <a:r>
              <a:rPr lang="fr-FR" sz="3200" dirty="0" smtClean="0"/>
              <a:t> 4 ans, 7 ans, 13 ans.</a:t>
            </a:r>
          </a:p>
          <a:p>
            <a:pPr marL="457200" indent="-457200" algn="l">
              <a:lnSpc>
                <a:spcPct val="150000"/>
              </a:lnSpc>
              <a:buAutoNum type="arabicPeriod"/>
            </a:pPr>
            <a:r>
              <a:rPr lang="fr-FR" sz="3200" dirty="0" smtClean="0">
                <a:solidFill>
                  <a:schemeClr val="tx1"/>
                </a:solidFill>
              </a:rPr>
              <a:t>Parle-moi de ton enfance…</a:t>
            </a:r>
          </a:p>
          <a:p>
            <a:pPr algn="l">
              <a:lnSpc>
                <a:spcPct val="150000"/>
              </a:lnSpc>
            </a:pPr>
            <a:endParaRPr lang="fr-FR" sz="3200" dirty="0" smtClean="0">
              <a:solidFill>
                <a:schemeClr val="tx1"/>
              </a:solidFill>
            </a:endParaRPr>
          </a:p>
        </p:txBody>
      </p:sp>
    </p:spTree>
    <p:extLst>
      <p:ext uri="{BB962C8B-B14F-4D97-AF65-F5344CB8AC3E}">
        <p14:creationId xmlns:p14="http://schemas.microsoft.com/office/powerpoint/2010/main" val="32852869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2470" y="141668"/>
            <a:ext cx="9505682" cy="990600"/>
          </a:xfrm>
        </p:spPr>
        <p:txBody>
          <a:bodyPr>
            <a:normAutofit fontScale="90000"/>
          </a:bodyPr>
          <a:lstStyle/>
          <a:p>
            <a:r>
              <a:rPr lang="en-US" dirty="0" smtClean="0"/>
              <a:t>Le passé </a:t>
            </a:r>
            <a:r>
              <a:rPr lang="en-US" dirty="0" err="1" smtClean="0"/>
              <a:t>composé</a:t>
            </a:r>
            <a:r>
              <a:rPr lang="en-US" dirty="0" smtClean="0"/>
              <a:t> &amp; </a:t>
            </a:r>
            <a:r>
              <a:rPr lang="en-US" dirty="0" err="1" smtClean="0"/>
              <a:t>L’imparfait</a:t>
            </a:r>
            <a:endParaRPr lang="en-US" dirty="0"/>
          </a:p>
        </p:txBody>
      </p:sp>
      <p:sp>
        <p:nvSpPr>
          <p:cNvPr id="5" name="Subtitle 2"/>
          <p:cNvSpPr>
            <a:spLocks noGrp="1"/>
          </p:cNvSpPr>
          <p:nvPr/>
        </p:nvSpPr>
        <p:spPr>
          <a:xfrm>
            <a:off x="103031" y="1132268"/>
            <a:ext cx="11938715" cy="5600700"/>
          </a:xfrm>
          <a:prstGeom prst="rect">
            <a:avLst/>
          </a:prstGeom>
        </p:spPr>
        <p:txBody>
          <a:bodyPr vert="horz" wrap="square" lIns="91440" tIns="45720" rIns="91440" bIns="45720" rtlCol="0">
            <a:noAutofit/>
          </a:bodyPr>
          <a:lstStyle/>
          <a:p>
            <a:pPr marL="0" marR="0">
              <a:lnSpc>
                <a:spcPct val="90000"/>
              </a:lnSpc>
              <a:spcBef>
                <a:spcPts val="600"/>
              </a:spcBef>
              <a:spcAft>
                <a:spcPts val="0"/>
              </a:spcAft>
            </a:pPr>
            <a:r>
              <a:rPr lang="en-US" sz="2000" b="1" kern="1200" dirty="0">
                <a:solidFill>
                  <a:srgbClr val="FF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Times New Roman" panose="02020603050405020304" pitchFamily="18" charset="0"/>
              </a:rPr>
              <a:t>Passé </a:t>
            </a:r>
            <a:r>
              <a:rPr lang="en-US" sz="2000" b="1" kern="1200" dirty="0" err="1">
                <a:solidFill>
                  <a:srgbClr val="FF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Times New Roman" panose="02020603050405020304" pitchFamily="18" charset="0"/>
              </a:rPr>
              <a:t>Composé</a:t>
            </a:r>
            <a:r>
              <a:rPr lang="en-US" sz="2000" b="1" kern="1200" dirty="0">
                <a:solidFill>
                  <a:srgbClr val="FF000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Times New Roman" panose="02020603050405020304" pitchFamily="18" charset="0"/>
              </a:rPr>
              <a:t>:  </a:t>
            </a:r>
            <a:r>
              <a:rPr lang="en-US" sz="20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Are well-defined actions, completed at a specific point in time.  These actions move the story forward in the past.  They can answer the question </a:t>
            </a:r>
            <a:r>
              <a:rPr lang="en-US" sz="2000" b="1"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What happen</a:t>
            </a:r>
            <a:r>
              <a:rPr lang="en-US" sz="2000" b="1" i="1" u="sng"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ed</a:t>
            </a:r>
            <a:r>
              <a:rPr lang="en-US" sz="2000" b="1"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marL="0" marR="0">
              <a:lnSpc>
                <a:spcPct val="90000"/>
              </a:lnSpc>
              <a:spcBef>
                <a:spcPts val="600"/>
              </a:spcBef>
              <a:spcAft>
                <a:spcPts val="0"/>
              </a:spcAft>
            </a:pPr>
            <a:r>
              <a:rPr lang="en-US" sz="2000" b="1" i="1" kern="1200" dirty="0" err="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Hier</a:t>
            </a:r>
            <a:r>
              <a:rPr lang="en-US" sz="2000" b="1" i="1" kern="1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Pauline </a:t>
            </a:r>
            <a:r>
              <a:rPr lang="en-US" sz="2000" b="1" i="1" u="sng" kern="1200" dirty="0" err="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s’est</a:t>
            </a:r>
            <a:r>
              <a:rPr lang="en-US" sz="2000" b="1" i="1" u="sng" kern="1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000" b="1" i="1" u="sng" kern="1200" dirty="0" err="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réveillée</a:t>
            </a:r>
            <a:r>
              <a:rPr lang="en-US" sz="2000" b="1" i="1" kern="1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000" b="1" i="1" kern="1200" dirty="0" err="1">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tard</a:t>
            </a:r>
            <a:r>
              <a:rPr lang="en-US" sz="2000" b="1" i="1" kern="1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marL="0" marR="0">
              <a:lnSpc>
                <a:spcPct val="90000"/>
              </a:lnSpc>
              <a:spcBef>
                <a:spcPts val="600"/>
              </a:spcBef>
              <a:spcAft>
                <a:spcPts val="0"/>
              </a:spcAft>
            </a:pPr>
            <a:r>
              <a:rPr lang="fr-FR" sz="2000" b="1" i="1" kern="1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Elle </a:t>
            </a:r>
            <a:r>
              <a:rPr lang="fr-FR" sz="2000" b="1" i="1" u="sng" kern="1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a téléphoné</a:t>
            </a:r>
            <a:r>
              <a:rPr lang="fr-FR" sz="2000" b="1" i="1" kern="1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à son amie.</a:t>
            </a:r>
            <a:endParaRPr lang="en-US" sz="2000" dirty="0">
              <a:effectLst/>
              <a:latin typeface="Times New Roman" panose="02020603050405020304" pitchFamily="18" charset="0"/>
              <a:ea typeface="Times New Roman" panose="02020603050405020304" pitchFamily="18" charset="0"/>
            </a:endParaRPr>
          </a:p>
          <a:p>
            <a:pPr marL="0" marR="0">
              <a:lnSpc>
                <a:spcPct val="90000"/>
              </a:lnSpc>
              <a:spcBef>
                <a:spcPts val="600"/>
              </a:spcBef>
              <a:spcAft>
                <a:spcPts val="0"/>
              </a:spcAft>
            </a:pPr>
            <a:r>
              <a:rPr lang="fr-FR" sz="2000" b="1" i="1" kern="1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Elle </a:t>
            </a:r>
            <a:r>
              <a:rPr lang="fr-FR" sz="2000" b="1" i="1" u="sng" kern="1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est arrivée</a:t>
            </a:r>
            <a:r>
              <a:rPr lang="fr-FR" sz="2000" b="1" i="1" kern="1200" dirty="0">
                <a:solidFill>
                  <a:srgbClr val="FF0000"/>
                </a:solidFill>
                <a:effectLst/>
                <a:latin typeface="Calibri" panose="020F0502020204030204" pitchFamily="34" charset="0"/>
                <a:ea typeface="Times New Roman" panose="02020603050405020304" pitchFamily="18" charset="0"/>
                <a:cs typeface="Times New Roman" panose="02020603050405020304" pitchFamily="18" charset="0"/>
              </a:rPr>
              <a:t> à l’école à 8h15.</a:t>
            </a:r>
            <a:endParaRPr lang="en-US" sz="2000" dirty="0">
              <a:effectLst/>
              <a:latin typeface="Times New Roman" panose="02020603050405020304" pitchFamily="18" charset="0"/>
              <a:ea typeface="Times New Roman" panose="02020603050405020304" pitchFamily="18" charset="0"/>
            </a:endParaRPr>
          </a:p>
          <a:p>
            <a:pPr marL="0" marR="0">
              <a:lnSpc>
                <a:spcPct val="90000"/>
              </a:lnSpc>
              <a:spcBef>
                <a:spcPts val="600"/>
              </a:spcBef>
              <a:spcAft>
                <a:spcPts val="0"/>
              </a:spcAft>
            </a:pPr>
            <a:r>
              <a:rPr lang="fr-FR" sz="800" i="1" dirty="0">
                <a:effectLst/>
                <a:latin typeface="Times New Roman" panose="02020603050405020304" pitchFamily="18" charset="0"/>
                <a:ea typeface="Times New Roman" panose="02020603050405020304" pitchFamily="18" charset="0"/>
              </a:rPr>
              <a:t> </a:t>
            </a:r>
            <a:endParaRPr lang="en-US" sz="800" dirty="0">
              <a:effectLst/>
              <a:latin typeface="Times New Roman" panose="02020603050405020304" pitchFamily="18" charset="0"/>
              <a:ea typeface="Times New Roman" panose="02020603050405020304" pitchFamily="18" charset="0"/>
            </a:endParaRPr>
          </a:p>
          <a:p>
            <a:pPr marL="0" marR="0">
              <a:lnSpc>
                <a:spcPct val="90000"/>
              </a:lnSpc>
              <a:spcBef>
                <a:spcPts val="600"/>
              </a:spcBef>
              <a:spcAft>
                <a:spcPts val="0"/>
              </a:spcAft>
            </a:pPr>
            <a:r>
              <a:rPr lang="en-US" sz="2000" b="1" kern="1200" dirty="0" err="1">
                <a:solidFill>
                  <a:srgbClr val="00B050"/>
                </a:solidFill>
                <a:effectLst>
                  <a:outerShdw blurRad="38100" dist="38100" dir="2700000" algn="tl">
                    <a:srgbClr val="000000">
                      <a:alpha val="43000"/>
                    </a:srgbClr>
                  </a:outerShdw>
                </a:effectLst>
                <a:latin typeface="Calibri" panose="020F0502020204030204" pitchFamily="34" charset="0"/>
                <a:ea typeface="Times New Roman" panose="02020603050405020304" pitchFamily="18" charset="0"/>
                <a:cs typeface="Times New Roman" panose="02020603050405020304" pitchFamily="18" charset="0"/>
              </a:rPr>
              <a:t>Imparfait</a:t>
            </a:r>
            <a:r>
              <a:rPr lang="en-US" sz="20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used to describe conditions and circumstances that form the background of other past actions. They do not necessarily advance the story in the past.  Instead, these actions embellish and make the story more interesting.  In the case of past progressive or ongoing past actions, they might answer the questions </a:t>
            </a:r>
            <a:r>
              <a:rPr lang="en-US" sz="2000" b="1" i="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What was happening</a:t>
            </a:r>
            <a:r>
              <a:rPr lang="en-US" sz="20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marL="0" marR="0">
              <a:lnSpc>
                <a:spcPct val="90000"/>
              </a:lnSpc>
              <a:spcBef>
                <a:spcPts val="600"/>
              </a:spcBef>
              <a:spcAft>
                <a:spcPts val="0"/>
              </a:spcAft>
            </a:pPr>
            <a:r>
              <a:rPr lang="fr-FR" sz="20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Date, time &amp; </a:t>
            </a:r>
            <a:r>
              <a:rPr lang="fr-FR" sz="2000" b="1" kern="1200" dirty="0" err="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Weather</a:t>
            </a:r>
            <a:r>
              <a:rPr lang="fr-FR" sz="20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Times New Roman" panose="02020603050405020304" pitchFamily="18" charset="0"/>
            </a:endParaRPr>
          </a:p>
          <a:p>
            <a:pPr marL="0" marR="0">
              <a:lnSpc>
                <a:spcPct val="90000"/>
              </a:lnSpc>
              <a:spcBef>
                <a:spcPts val="600"/>
              </a:spcBef>
              <a:spcAft>
                <a:spcPts val="0"/>
              </a:spcAft>
            </a:pPr>
            <a:r>
              <a:rPr lang="fr-FR" sz="2000" b="1" i="1" kern="12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Il </a:t>
            </a:r>
            <a:r>
              <a:rPr lang="fr-FR" sz="2000" b="1" i="1" u="sng" kern="12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était </a:t>
            </a:r>
            <a:r>
              <a:rPr lang="fr-FR" sz="2000" b="1" i="1" kern="12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deux heures.  </a:t>
            </a:r>
            <a:r>
              <a:rPr lang="en-US" sz="2000" b="1" i="1" kern="12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Il </a:t>
            </a:r>
            <a:r>
              <a:rPr lang="en-US" sz="2000" b="1" i="1" u="sng" kern="1200" dirty="0" err="1">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faisait</a:t>
            </a:r>
            <a:r>
              <a:rPr lang="en-US" sz="2000" b="1" i="1" kern="12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 </a:t>
            </a:r>
            <a:r>
              <a:rPr lang="en-US" sz="2000" b="1" i="1" kern="1200" dirty="0" err="1">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froid</a:t>
            </a:r>
            <a:r>
              <a:rPr lang="en-US" sz="2000" b="1" i="1" kern="12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a:t>
            </a:r>
            <a:endParaRPr lang="en-US" sz="2000" dirty="0">
              <a:effectLst/>
              <a:latin typeface="Times New Roman" panose="02020603050405020304" pitchFamily="18" charset="0"/>
              <a:ea typeface="Times New Roman" panose="02020603050405020304" pitchFamily="18" charset="0"/>
            </a:endParaRPr>
          </a:p>
          <a:p>
            <a:pPr marL="0" marR="0">
              <a:lnSpc>
                <a:spcPct val="90000"/>
              </a:lnSpc>
              <a:spcBef>
                <a:spcPts val="600"/>
              </a:spcBef>
              <a:spcAft>
                <a:spcPts val="0"/>
              </a:spcAft>
            </a:pPr>
            <a:r>
              <a:rPr lang="en-US" sz="20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Outward appearance; </a:t>
            </a:r>
            <a:r>
              <a:rPr lang="en-US" sz="2000" b="1" kern="1200" dirty="0" smtClean="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age, </a:t>
            </a:r>
            <a:r>
              <a:rPr lang="en-US" sz="20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physical, mental or emotional state; other description</a:t>
            </a:r>
            <a:endParaRPr lang="en-US" sz="2000" dirty="0">
              <a:effectLst/>
              <a:latin typeface="Times New Roman" panose="02020603050405020304" pitchFamily="18" charset="0"/>
              <a:ea typeface="Times New Roman" panose="02020603050405020304" pitchFamily="18" charset="0"/>
            </a:endParaRPr>
          </a:p>
          <a:p>
            <a:pPr marL="0" marR="0">
              <a:lnSpc>
                <a:spcPct val="90000"/>
              </a:lnSpc>
              <a:spcBef>
                <a:spcPts val="600"/>
              </a:spcBef>
              <a:spcAft>
                <a:spcPts val="0"/>
              </a:spcAft>
            </a:pPr>
            <a:r>
              <a:rPr lang="fr-FR" sz="2000" b="1" i="1" kern="12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Elle </a:t>
            </a:r>
            <a:r>
              <a:rPr lang="fr-FR" sz="2000" b="1" i="1" u="sng" kern="12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était</a:t>
            </a:r>
            <a:r>
              <a:rPr lang="fr-FR" sz="2000" b="1" i="1" kern="12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 fatiguée et un peu triste.  Elle </a:t>
            </a:r>
            <a:r>
              <a:rPr lang="fr-FR" sz="2000" b="1" i="1" u="sng" kern="12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portait</a:t>
            </a:r>
            <a:r>
              <a:rPr lang="fr-FR" sz="2000" b="1" i="1" kern="12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 un jean, une chemise rose et des sandales</a:t>
            </a:r>
            <a:r>
              <a:rPr lang="fr-FR" sz="2000" b="1" kern="12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 Elle </a:t>
            </a:r>
            <a:r>
              <a:rPr lang="fr-FR" sz="2000" b="1" u="sng" kern="12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avait</a:t>
            </a:r>
            <a:r>
              <a:rPr lang="fr-FR" sz="2000" b="1" kern="12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 très faim et soif.</a:t>
            </a:r>
            <a:endParaRPr lang="en-US" sz="2000" dirty="0">
              <a:effectLst/>
              <a:latin typeface="Times New Roman" panose="02020603050405020304" pitchFamily="18" charset="0"/>
              <a:ea typeface="Times New Roman" panose="02020603050405020304" pitchFamily="18" charset="0"/>
            </a:endParaRPr>
          </a:p>
          <a:p>
            <a:pPr marL="0" marR="0">
              <a:lnSpc>
                <a:spcPct val="90000"/>
              </a:lnSpc>
              <a:spcBef>
                <a:spcPts val="600"/>
              </a:spcBef>
              <a:spcAft>
                <a:spcPts val="0"/>
              </a:spcAft>
            </a:pPr>
            <a:r>
              <a:rPr lang="en-US" sz="2000" b="1"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Other actions in progress (past progressive or ongoing past action).</a:t>
            </a:r>
            <a:endParaRPr lang="en-US" sz="2000" dirty="0">
              <a:effectLst/>
              <a:latin typeface="Times New Roman" panose="02020603050405020304" pitchFamily="18" charset="0"/>
              <a:ea typeface="Times New Roman" panose="02020603050405020304" pitchFamily="18" charset="0"/>
            </a:endParaRPr>
          </a:p>
          <a:p>
            <a:pPr marL="0" marR="0">
              <a:lnSpc>
                <a:spcPct val="90000"/>
              </a:lnSpc>
              <a:spcBef>
                <a:spcPts val="600"/>
              </a:spcBef>
              <a:spcAft>
                <a:spcPts val="0"/>
              </a:spcAft>
            </a:pPr>
            <a:r>
              <a:rPr lang="fr-FR" sz="2000" b="1" i="1" kern="12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Pauline </a:t>
            </a:r>
            <a:r>
              <a:rPr lang="fr-FR" sz="2000" b="1" i="1" u="sng" kern="12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allait</a:t>
            </a:r>
            <a:r>
              <a:rPr lang="fr-FR" sz="2000" b="1" i="1" kern="12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 à l’école en voiture avec sa </a:t>
            </a:r>
            <a:r>
              <a:rPr lang="fr-FR" sz="2000" b="1" i="1" kern="1200" dirty="0" smtClean="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mère.  Elle </a:t>
            </a:r>
            <a:r>
              <a:rPr lang="fr-FR" sz="2000" b="1" i="1" u="sng" kern="12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faisait </a:t>
            </a:r>
            <a:r>
              <a:rPr lang="fr-FR" sz="2000" b="1" i="1" kern="1200" dirty="0">
                <a:solidFill>
                  <a:srgbClr val="00B050"/>
                </a:solidFill>
                <a:effectLst/>
                <a:latin typeface="Calibri" panose="020F0502020204030204" pitchFamily="34" charset="0"/>
                <a:ea typeface="Times New Roman" panose="02020603050405020304" pitchFamily="18" charset="0"/>
                <a:cs typeface="Times New Roman" panose="02020603050405020304" pitchFamily="18" charset="0"/>
              </a:rPr>
              <a:t>ses devoirs dans la voiture.</a:t>
            </a:r>
            <a:endParaRPr lang="en-US"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3089260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3361" y="334851"/>
            <a:ext cx="7772400" cy="759854"/>
          </a:xfrm>
        </p:spPr>
        <p:txBody>
          <a:bodyPr>
            <a:normAutofit fontScale="90000"/>
          </a:bodyPr>
          <a:lstStyle/>
          <a:p>
            <a:r>
              <a:rPr lang="fr-FR" dirty="0" smtClean="0"/>
              <a:t>Petites Conversations</a:t>
            </a:r>
            <a:endParaRPr lang="fr-FR" dirty="0"/>
          </a:p>
        </p:txBody>
      </p:sp>
      <p:sp>
        <p:nvSpPr>
          <p:cNvPr id="3" name="Subtitle 2"/>
          <p:cNvSpPr>
            <a:spLocks noGrp="1"/>
          </p:cNvSpPr>
          <p:nvPr>
            <p:ph type="subTitle" idx="1"/>
          </p:nvPr>
        </p:nvSpPr>
        <p:spPr>
          <a:xfrm>
            <a:off x="805218" y="1310186"/>
            <a:ext cx="10713492" cy="4961826"/>
          </a:xfrm>
        </p:spPr>
        <p:txBody>
          <a:bodyPr>
            <a:normAutofit/>
          </a:bodyPr>
          <a:lstStyle/>
          <a:p>
            <a:pPr algn="l">
              <a:lnSpc>
                <a:spcPct val="150000"/>
              </a:lnSpc>
            </a:pPr>
            <a:r>
              <a:rPr lang="fr-FR" sz="3200" b="1" dirty="0" smtClean="0"/>
              <a:t>	Parle d’un évènement spécial pendant ton enfance…</a:t>
            </a:r>
          </a:p>
          <a:p>
            <a:pPr marL="457200" indent="-457200" algn="l">
              <a:lnSpc>
                <a:spcPct val="150000"/>
              </a:lnSpc>
              <a:buFont typeface="Arial" panose="020B0604020202020204" pitchFamily="34" charset="0"/>
              <a:buChar char="•"/>
            </a:pPr>
            <a:r>
              <a:rPr lang="fr-FR" sz="3200" dirty="0"/>
              <a:t>u</a:t>
            </a:r>
            <a:r>
              <a:rPr lang="fr-FR" sz="3200" dirty="0" smtClean="0">
                <a:solidFill>
                  <a:schemeClr val="tx1"/>
                </a:solidFill>
              </a:rPr>
              <a:t>ne fête</a:t>
            </a:r>
          </a:p>
          <a:p>
            <a:pPr marL="457200" indent="-457200" algn="l">
              <a:lnSpc>
                <a:spcPct val="150000"/>
              </a:lnSpc>
              <a:buFont typeface="Arial" panose="020B0604020202020204" pitchFamily="34" charset="0"/>
              <a:buChar char="•"/>
            </a:pPr>
            <a:r>
              <a:rPr lang="fr-FR" sz="3200" dirty="0"/>
              <a:t>u</a:t>
            </a:r>
            <a:r>
              <a:rPr lang="fr-FR" sz="3200" dirty="0" smtClean="0"/>
              <a:t>ne activité</a:t>
            </a:r>
          </a:p>
          <a:p>
            <a:pPr marL="457200" indent="-457200" algn="l">
              <a:lnSpc>
                <a:spcPct val="150000"/>
              </a:lnSpc>
              <a:buFont typeface="Arial" panose="020B0604020202020204" pitchFamily="34" charset="0"/>
              <a:buChar char="•"/>
            </a:pPr>
            <a:r>
              <a:rPr lang="fr-FR" sz="3200" dirty="0" smtClean="0"/>
              <a:t>des vacances</a:t>
            </a:r>
          </a:p>
          <a:p>
            <a:pPr algn="l">
              <a:lnSpc>
                <a:spcPct val="150000"/>
              </a:lnSpc>
            </a:pPr>
            <a:endParaRPr lang="fr-FR" sz="3200" dirty="0" smtClean="0"/>
          </a:p>
          <a:p>
            <a:pPr marL="457200" indent="-457200" algn="l">
              <a:lnSpc>
                <a:spcPct val="150000"/>
              </a:lnSpc>
              <a:buFont typeface="Arial" panose="020B0604020202020204" pitchFamily="34" charset="0"/>
              <a:buChar char="•"/>
            </a:pPr>
            <a:endParaRPr lang="fr-FR" sz="3200" dirty="0" smtClean="0">
              <a:solidFill>
                <a:schemeClr val="tx1"/>
              </a:solidFill>
            </a:endParaRPr>
          </a:p>
        </p:txBody>
      </p:sp>
    </p:spTree>
    <p:extLst>
      <p:ext uri="{BB962C8B-B14F-4D97-AF65-F5344CB8AC3E}">
        <p14:creationId xmlns:p14="http://schemas.microsoft.com/office/powerpoint/2010/main" val="1621397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07963"/>
            <a:ext cx="9144000" cy="1102222"/>
          </a:xfrm>
        </p:spPr>
        <p:txBody>
          <a:bodyPr/>
          <a:lstStyle/>
          <a:p>
            <a:r>
              <a:rPr lang="fr-FR" dirty="0" smtClean="0"/>
              <a:t>Le futur</a:t>
            </a:r>
            <a:endParaRPr lang="fr-FR" dirty="0"/>
          </a:p>
        </p:txBody>
      </p:sp>
      <p:sp>
        <p:nvSpPr>
          <p:cNvPr id="3" name="Subtitle 2"/>
          <p:cNvSpPr>
            <a:spLocks noGrp="1"/>
          </p:cNvSpPr>
          <p:nvPr>
            <p:ph type="subTitle" idx="1"/>
          </p:nvPr>
        </p:nvSpPr>
        <p:spPr>
          <a:xfrm>
            <a:off x="136479" y="1433015"/>
            <a:ext cx="12055522" cy="5104263"/>
          </a:xfrm>
        </p:spPr>
        <p:txBody>
          <a:bodyPr>
            <a:noAutofit/>
          </a:bodyPr>
          <a:lstStyle/>
          <a:p>
            <a:pPr marL="457200" indent="-457200" algn="l">
              <a:lnSpc>
                <a:spcPct val="200000"/>
              </a:lnSpc>
              <a:buAutoNum type="arabicPeriod"/>
            </a:pPr>
            <a:r>
              <a:rPr lang="fr-FR" sz="3200" dirty="0" smtClean="0"/>
              <a:t>Quand tu </a:t>
            </a:r>
            <a:r>
              <a:rPr lang="fr-FR" sz="3200" b="1" dirty="0" smtClean="0">
                <a:solidFill>
                  <a:srgbClr val="7030A0"/>
                </a:solidFill>
              </a:rPr>
              <a:t>auras</a:t>
            </a:r>
            <a:r>
              <a:rPr lang="fr-FR" sz="3200" dirty="0" smtClean="0"/>
              <a:t> 18 ans, comment est-ce que ta vie </a:t>
            </a:r>
            <a:r>
              <a:rPr lang="fr-FR" sz="3200" b="1" dirty="0" smtClean="0">
                <a:solidFill>
                  <a:srgbClr val="7030A0"/>
                </a:solidFill>
              </a:rPr>
              <a:t>sera</a:t>
            </a:r>
            <a:r>
              <a:rPr lang="fr-FR" sz="3200" dirty="0" smtClean="0"/>
              <a:t> différente?</a:t>
            </a:r>
          </a:p>
          <a:p>
            <a:pPr marL="457200" indent="-457200" algn="l">
              <a:lnSpc>
                <a:spcPct val="200000"/>
              </a:lnSpc>
              <a:buAutoNum type="arabicPeriod"/>
            </a:pPr>
            <a:r>
              <a:rPr lang="fr-FR" sz="3200" dirty="0" smtClean="0"/>
              <a:t>Qu’est-ce que tu </a:t>
            </a:r>
            <a:r>
              <a:rPr lang="fr-FR" sz="3200" b="1" dirty="0" smtClean="0">
                <a:solidFill>
                  <a:srgbClr val="7030A0"/>
                </a:solidFill>
              </a:rPr>
              <a:t>feras</a:t>
            </a:r>
            <a:r>
              <a:rPr lang="fr-FR" sz="3200" dirty="0" smtClean="0"/>
              <a:t> ce week-end?</a:t>
            </a:r>
          </a:p>
          <a:p>
            <a:pPr marL="457200" indent="-457200" algn="l">
              <a:lnSpc>
                <a:spcPct val="200000"/>
              </a:lnSpc>
              <a:buAutoNum type="arabicPeriod"/>
            </a:pPr>
            <a:r>
              <a:rPr lang="fr-FR" sz="3200" dirty="0" smtClean="0"/>
              <a:t>Qu’est-ce que tu </a:t>
            </a:r>
            <a:r>
              <a:rPr lang="fr-FR" sz="3200" b="1" dirty="0" smtClean="0">
                <a:solidFill>
                  <a:srgbClr val="7030A0"/>
                </a:solidFill>
              </a:rPr>
              <a:t>feras</a:t>
            </a:r>
            <a:r>
              <a:rPr lang="fr-FR" sz="3200" dirty="0" smtClean="0"/>
              <a:t> cet été?</a:t>
            </a:r>
          </a:p>
          <a:p>
            <a:pPr marL="457200" indent="-457200" algn="l">
              <a:lnSpc>
                <a:spcPct val="200000"/>
              </a:lnSpc>
              <a:buAutoNum type="arabicPeriod"/>
            </a:pPr>
            <a:r>
              <a:rPr lang="fr-FR" sz="3200" dirty="0" smtClean="0"/>
              <a:t>Si tu travailles cet été, qu’est-ce que tu </a:t>
            </a:r>
            <a:r>
              <a:rPr lang="fr-FR" sz="3200" b="1" dirty="0" smtClean="0">
                <a:solidFill>
                  <a:srgbClr val="7030A0"/>
                </a:solidFill>
              </a:rPr>
              <a:t>feras</a:t>
            </a:r>
            <a:r>
              <a:rPr lang="fr-FR" sz="3200" dirty="0" smtClean="0"/>
              <a:t>?</a:t>
            </a:r>
            <a:endParaRPr lang="fr-FR" sz="3200" dirty="0"/>
          </a:p>
        </p:txBody>
      </p:sp>
    </p:spTree>
    <p:extLst>
      <p:ext uri="{BB962C8B-B14F-4D97-AF65-F5344CB8AC3E}">
        <p14:creationId xmlns:p14="http://schemas.microsoft.com/office/powerpoint/2010/main" val="31519149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TotalTime>
  <Words>269</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Times New Roman</vt:lpstr>
      <vt:lpstr>Wingdings</vt:lpstr>
      <vt:lpstr>Office Theme</vt:lpstr>
      <vt:lpstr>Le Calendrier</vt:lpstr>
      <vt:lpstr>Petites Conversations</vt:lpstr>
      <vt:lpstr>Le passé composé &amp; L’imparfait</vt:lpstr>
      <vt:lpstr>Petites Conversations</vt:lpstr>
      <vt:lpstr>Le futur</vt:lpstr>
    </vt:vector>
  </TitlesOfParts>
  <Company>Fulton County School System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LeClair-Ash, Ann D</dc:creator>
  <cp:lastModifiedBy>LeClair-Ash, Ann D</cp:lastModifiedBy>
  <cp:revision>4</cp:revision>
  <dcterms:created xsi:type="dcterms:W3CDTF">2018-05-14T13:17:33Z</dcterms:created>
  <dcterms:modified xsi:type="dcterms:W3CDTF">2018-05-14T19:49:57Z</dcterms:modified>
</cp:coreProperties>
</file>