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844" r:id="rId2"/>
    <p:sldId id="518" r:id="rId3"/>
    <p:sldId id="846" r:id="rId4"/>
    <p:sldId id="532" r:id="rId5"/>
    <p:sldId id="860" r:id="rId6"/>
    <p:sldId id="861" r:id="rId7"/>
    <p:sldId id="900" r:id="rId8"/>
    <p:sldId id="912" r:id="rId9"/>
    <p:sldId id="911" r:id="rId10"/>
    <p:sldId id="899" r:id="rId11"/>
    <p:sldId id="906" r:id="rId12"/>
    <p:sldId id="519" r:id="rId13"/>
    <p:sldId id="845" r:id="rId14"/>
    <p:sldId id="898" r:id="rId15"/>
    <p:sldId id="901" r:id="rId16"/>
    <p:sldId id="907" r:id="rId17"/>
    <p:sldId id="903" r:id="rId18"/>
    <p:sldId id="904" r:id="rId19"/>
    <p:sldId id="905" r:id="rId20"/>
    <p:sldId id="908" r:id="rId21"/>
    <p:sldId id="910" r:id="rId22"/>
    <p:sldId id="909" r:id="rId23"/>
    <p:sldId id="858" r:id="rId24"/>
    <p:sldId id="520" r:id="rId25"/>
    <p:sldId id="918" r:id="rId26"/>
    <p:sldId id="919" r:id="rId27"/>
    <p:sldId id="522" r:id="rId28"/>
    <p:sldId id="902" r:id="rId29"/>
    <p:sldId id="530" r:id="rId30"/>
    <p:sldId id="523" r:id="rId31"/>
    <p:sldId id="524" r:id="rId32"/>
    <p:sldId id="896" r:id="rId33"/>
    <p:sldId id="531" r:id="rId34"/>
    <p:sldId id="52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0099"/>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p:cViewPr varScale="1">
        <p:scale>
          <a:sx n="70" d="100"/>
          <a:sy n="70" d="100"/>
        </p:scale>
        <p:origin x="14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1BAC07B2-A432-47EC-AEBF-C9FDEFC0A1FD}" type="datetimeFigureOut">
              <a:rPr lang="en-US" smtClean="0"/>
              <a:t>4/18/2017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6" tIns="46583" rIns="93166" bIns="46583" rtlCol="0" anchor="b"/>
          <a:lstStyle>
            <a:lvl1pPr algn="r">
              <a:defRPr sz="1200"/>
            </a:lvl1pPr>
          </a:lstStyle>
          <a:p>
            <a:fld id="{66F6EED2-FAA8-4FB9-BDFF-2C4276189AEF}" type="slidenum">
              <a:rPr lang="en-US" smtClean="0"/>
              <a:t>‹#›</a:t>
            </a:fld>
            <a:endParaRPr lang="en-US"/>
          </a:p>
        </p:txBody>
      </p:sp>
    </p:spTree>
    <p:extLst>
      <p:ext uri="{BB962C8B-B14F-4D97-AF65-F5344CB8AC3E}">
        <p14:creationId xmlns:p14="http://schemas.microsoft.com/office/powerpoint/2010/main" val="86571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fr-FR"/>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3B7A42BB-30BA-4CBD-8D5A-E4835ED86BBD}" type="datetimeFigureOut">
              <a:rPr lang="fr-FR" smtClean="0"/>
              <a:t>18/04/2017</a:t>
            </a:fld>
            <a:endParaRPr lang="fr-F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6" tIns="46583" rIns="93166" bIns="46583" rtlCol="0" anchor="ctr"/>
          <a:lstStyle/>
          <a:p>
            <a:endParaRPr lang="fr-FR"/>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fr-FR"/>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312ABA25-4B2F-4BC7-A5E2-A047D247122A}" type="slidenum">
              <a:rPr lang="fr-FR" smtClean="0"/>
              <a:t>‹#›</a:t>
            </a:fld>
            <a:endParaRPr lang="fr-FR"/>
          </a:p>
        </p:txBody>
      </p:sp>
    </p:spTree>
    <p:extLst>
      <p:ext uri="{BB962C8B-B14F-4D97-AF65-F5344CB8AC3E}">
        <p14:creationId xmlns:p14="http://schemas.microsoft.com/office/powerpoint/2010/main" val="122744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08C69E46-59A5-48F6-9EC7-A4EE9A00A993}" type="slidenum">
              <a:rPr lang="en-US" smtClean="0"/>
              <a:t>9</a:t>
            </a:fld>
            <a:endParaRPr lang="en-US"/>
          </a:p>
        </p:txBody>
      </p:sp>
    </p:spTree>
    <p:extLst>
      <p:ext uri="{BB962C8B-B14F-4D97-AF65-F5344CB8AC3E}">
        <p14:creationId xmlns:p14="http://schemas.microsoft.com/office/powerpoint/2010/main" val="385428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12ABA25-4B2F-4BC7-A5E2-A047D247122A}" type="slidenum">
              <a:rPr lang="fr-FR" smtClean="0"/>
              <a:t>29</a:t>
            </a:fld>
            <a:endParaRPr lang="fr-FR"/>
          </a:p>
        </p:txBody>
      </p:sp>
    </p:spTree>
    <p:extLst>
      <p:ext uri="{BB962C8B-B14F-4D97-AF65-F5344CB8AC3E}">
        <p14:creationId xmlns:p14="http://schemas.microsoft.com/office/powerpoint/2010/main" val="407700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e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e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4.jpeg"/><Relationship Id="rId7"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51.jpeg"/><Relationship Id="rId9"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609600"/>
            <a:ext cx="5546834" cy="762000"/>
          </a:xfrm>
        </p:spPr>
        <p:txBody>
          <a:bodyPr>
            <a:normAutofit fontScale="85000" lnSpcReduction="10000"/>
          </a:bodyPr>
          <a:lstStyle/>
          <a:p>
            <a:pPr algn="l"/>
            <a:r>
              <a:rPr lang="fr-FR" dirty="0" smtClean="0">
                <a:solidFill>
                  <a:schemeClr val="tx1"/>
                </a:solidFill>
              </a:rPr>
              <a:t>Taylor voudrait un </a:t>
            </a:r>
            <a:r>
              <a:rPr lang="fr-FR" dirty="0" err="1" smtClean="0">
                <a:solidFill>
                  <a:schemeClr val="tx1"/>
                </a:solidFill>
              </a:rPr>
              <a:t>selfie</a:t>
            </a:r>
            <a:r>
              <a:rPr lang="fr-FR" dirty="0" smtClean="0">
                <a:solidFill>
                  <a:schemeClr val="tx1"/>
                </a:solidFill>
              </a:rPr>
              <a:t> avec Justin.</a:t>
            </a:r>
            <a:endParaRPr lang="fr-FR" dirty="0">
              <a:solidFill>
                <a:schemeClr val="tx1"/>
              </a:solidFill>
            </a:endParaRPr>
          </a:p>
        </p:txBody>
      </p:sp>
      <p:pic>
        <p:nvPicPr>
          <p:cNvPr id="3074" name="Picture 2" descr="http://assets.rollingstone.com/assets/images/story/taylor-swift-justin-bieber-rule-list-of-top-earning-celebs-under-30-20120713/rect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05759"/>
            <a:ext cx="622662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6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smtClean="0"/>
              <a:t>à la Supérette</a:t>
            </a:r>
            <a:endParaRPr lang="fr-FR" sz="6000" dirty="0"/>
          </a:p>
        </p:txBody>
      </p:sp>
      <p:sp>
        <p:nvSpPr>
          <p:cNvPr id="3" name="Subtitle 2"/>
          <p:cNvSpPr>
            <a:spLocks noGrp="1"/>
          </p:cNvSpPr>
          <p:nvPr>
            <p:ph type="subTitle" idx="1"/>
          </p:nvPr>
        </p:nvSpPr>
        <p:spPr>
          <a:xfrm>
            <a:off x="457200" y="1828800"/>
            <a:ext cx="7848600" cy="3657600"/>
          </a:xfrm>
        </p:spPr>
        <p:txBody>
          <a:bodyPr/>
          <a:lstStyle/>
          <a:p>
            <a:pPr algn="l"/>
            <a:r>
              <a:rPr lang="fr-FR" sz="3600" dirty="0" smtClean="0">
                <a:solidFill>
                  <a:schemeClr val="bg1">
                    <a:lumMod val="65000"/>
                  </a:schemeClr>
                </a:solidFill>
              </a:rPr>
              <a:t>À la supérette, Justin n’a pas vu Taylor. </a:t>
            </a:r>
          </a:p>
          <a:p>
            <a:pPr algn="l"/>
            <a:endParaRPr lang="fr-FR" sz="3600" dirty="0">
              <a:solidFill>
                <a:schemeClr val="bg1">
                  <a:lumMod val="65000"/>
                </a:schemeClr>
              </a:solidFill>
            </a:endParaRPr>
          </a:p>
          <a:p>
            <a:pPr algn="l"/>
            <a:r>
              <a:rPr lang="fr-FR" sz="3600" dirty="0" smtClean="0">
                <a:solidFill>
                  <a:schemeClr val="tx1"/>
                </a:solidFill>
              </a:rPr>
              <a:t>Il </a:t>
            </a:r>
            <a:r>
              <a:rPr lang="fr-FR" sz="3600" dirty="0" smtClean="0">
                <a:solidFill>
                  <a:srgbClr val="FF0000"/>
                </a:solidFill>
              </a:rPr>
              <a:t>a vu </a:t>
            </a:r>
            <a:r>
              <a:rPr lang="fr-FR" sz="3600" b="1" dirty="0" smtClean="0">
                <a:solidFill>
                  <a:schemeClr val="tx1"/>
                </a:solidFill>
              </a:rPr>
              <a:t>Taylor</a:t>
            </a:r>
            <a:r>
              <a:rPr lang="fr-FR" sz="3600" dirty="0" smtClean="0">
                <a:solidFill>
                  <a:schemeClr val="tx1"/>
                </a:solidFill>
              </a:rPr>
              <a:t>!              Il </a:t>
            </a:r>
            <a:r>
              <a:rPr lang="fr-FR" sz="3600" b="1" dirty="0" smtClean="0">
                <a:solidFill>
                  <a:schemeClr val="tx1"/>
                </a:solidFill>
              </a:rPr>
              <a:t>l’</a:t>
            </a:r>
            <a:r>
              <a:rPr lang="fr-FR" sz="3600" dirty="0" smtClean="0">
                <a:solidFill>
                  <a:srgbClr val="FF0000"/>
                </a:solidFill>
              </a:rPr>
              <a:t>a vu</a:t>
            </a:r>
            <a:r>
              <a:rPr lang="fr-FR" sz="3600" b="1" dirty="0" smtClean="0">
                <a:solidFill>
                  <a:schemeClr val="tx1"/>
                </a:solidFill>
              </a:rPr>
              <a:t>e</a:t>
            </a:r>
            <a:r>
              <a:rPr lang="fr-FR" sz="3600" dirty="0" smtClean="0">
                <a:solidFill>
                  <a:schemeClr val="tx1"/>
                </a:solidFill>
              </a:rPr>
              <a:t>!</a:t>
            </a:r>
            <a:endParaRPr lang="fr-FR" sz="3600" dirty="0">
              <a:solidFill>
                <a:schemeClr val="tx1"/>
              </a:solidFill>
            </a:endParaRPr>
          </a:p>
          <a:p>
            <a:pPr algn="l"/>
            <a:endParaRPr lang="fr-FR" dirty="0"/>
          </a:p>
        </p:txBody>
      </p:sp>
      <p:cxnSp>
        <p:nvCxnSpPr>
          <p:cNvPr id="5" name="Straight Arrow Connector 4"/>
          <p:cNvCxnSpPr/>
          <p:nvPr/>
        </p:nvCxnSpPr>
        <p:spPr>
          <a:xfrm>
            <a:off x="3352800" y="3505200"/>
            <a:ext cx="838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9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smtClean="0"/>
              <a:t>à la Supérette</a:t>
            </a:r>
            <a:endParaRPr lang="fr-FR" sz="6000" dirty="0"/>
          </a:p>
        </p:txBody>
      </p:sp>
      <p:sp>
        <p:nvSpPr>
          <p:cNvPr id="3" name="Subtitle 2"/>
          <p:cNvSpPr>
            <a:spLocks noGrp="1"/>
          </p:cNvSpPr>
          <p:nvPr>
            <p:ph type="subTitle" idx="1"/>
          </p:nvPr>
        </p:nvSpPr>
        <p:spPr>
          <a:xfrm>
            <a:off x="914400" y="1981200"/>
            <a:ext cx="7848600" cy="3657600"/>
          </a:xfrm>
        </p:spPr>
        <p:txBody>
          <a:bodyPr/>
          <a:lstStyle/>
          <a:p>
            <a:pPr algn="l"/>
            <a:r>
              <a:rPr lang="fr-FR" sz="3600" dirty="0" smtClean="0">
                <a:solidFill>
                  <a:schemeClr val="tx1"/>
                </a:solidFill>
              </a:rPr>
              <a:t>Le garde du corps </a:t>
            </a:r>
            <a:r>
              <a:rPr lang="fr-FR" sz="3600" b="1" dirty="0" smtClean="0">
                <a:solidFill>
                  <a:schemeClr val="tx1"/>
                </a:solidFill>
              </a:rPr>
              <a:t>l’</a:t>
            </a:r>
            <a:r>
              <a:rPr lang="fr-FR" sz="3600" dirty="0" smtClean="0">
                <a:solidFill>
                  <a:srgbClr val="FF0000"/>
                </a:solidFill>
              </a:rPr>
              <a:t>a vu</a:t>
            </a:r>
            <a:r>
              <a:rPr lang="fr-FR" sz="3600" b="1" dirty="0" smtClean="0">
                <a:solidFill>
                  <a:schemeClr val="tx1"/>
                </a:solidFill>
              </a:rPr>
              <a:t>e</a:t>
            </a:r>
            <a:r>
              <a:rPr lang="fr-FR" sz="3600" dirty="0" smtClean="0">
                <a:solidFill>
                  <a:schemeClr val="tx1"/>
                </a:solidFill>
              </a:rPr>
              <a:t>?</a:t>
            </a:r>
          </a:p>
          <a:p>
            <a:pPr algn="l"/>
            <a:endParaRPr lang="fr-FR" sz="3600" dirty="0" smtClean="0">
              <a:solidFill>
                <a:schemeClr val="tx1"/>
              </a:solidFill>
            </a:endParaRPr>
          </a:p>
          <a:p>
            <a:pPr algn="l"/>
            <a:r>
              <a:rPr lang="fr-FR" sz="3600" dirty="0" smtClean="0">
                <a:solidFill>
                  <a:schemeClr val="tx1"/>
                </a:solidFill>
              </a:rPr>
              <a:t>Le garde du corps </a:t>
            </a:r>
            <a:r>
              <a:rPr lang="fr-FR" sz="3600" dirty="0" smtClean="0">
                <a:solidFill>
                  <a:srgbClr val="0070C0"/>
                </a:solidFill>
              </a:rPr>
              <a:t>ne</a:t>
            </a:r>
            <a:r>
              <a:rPr lang="fr-FR" sz="3600" dirty="0" smtClean="0">
                <a:solidFill>
                  <a:schemeClr val="tx1"/>
                </a:solidFill>
              </a:rPr>
              <a:t> </a:t>
            </a:r>
            <a:r>
              <a:rPr lang="fr-FR" sz="3600" b="1" dirty="0">
                <a:solidFill>
                  <a:schemeClr val="tx1"/>
                </a:solidFill>
              </a:rPr>
              <a:t>l’</a:t>
            </a:r>
            <a:r>
              <a:rPr lang="fr-FR" sz="3600" dirty="0">
                <a:solidFill>
                  <a:srgbClr val="FF0000"/>
                </a:solidFill>
              </a:rPr>
              <a:t>a </a:t>
            </a:r>
            <a:r>
              <a:rPr lang="fr-FR" sz="3600" dirty="0" smtClean="0">
                <a:solidFill>
                  <a:srgbClr val="0070C0"/>
                </a:solidFill>
              </a:rPr>
              <a:t>pas</a:t>
            </a:r>
            <a:r>
              <a:rPr lang="fr-FR" sz="3600" dirty="0" smtClean="0">
                <a:solidFill>
                  <a:srgbClr val="FF0000"/>
                </a:solidFill>
              </a:rPr>
              <a:t> vu</a:t>
            </a:r>
            <a:r>
              <a:rPr lang="fr-FR" sz="3600" b="1" dirty="0" smtClean="0">
                <a:solidFill>
                  <a:schemeClr val="tx1"/>
                </a:solidFill>
              </a:rPr>
              <a:t>e</a:t>
            </a:r>
            <a:r>
              <a:rPr lang="fr-FR" sz="3600" dirty="0" smtClean="0">
                <a:solidFill>
                  <a:schemeClr val="tx1"/>
                </a:solidFill>
              </a:rPr>
              <a:t>?</a:t>
            </a:r>
            <a:endParaRPr lang="fr-FR" sz="3600" dirty="0">
              <a:solidFill>
                <a:schemeClr val="tx1"/>
              </a:solidFill>
            </a:endParaRPr>
          </a:p>
          <a:p>
            <a:pPr algn="l"/>
            <a:endParaRPr lang="fr-FR" dirty="0"/>
          </a:p>
        </p:txBody>
      </p:sp>
    </p:spTree>
    <p:extLst>
      <p:ext uri="{BB962C8B-B14F-4D97-AF65-F5344CB8AC3E}">
        <p14:creationId xmlns:p14="http://schemas.microsoft.com/office/powerpoint/2010/main" val="207878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133600"/>
          </a:xfrm>
        </p:spPr>
        <p:txBody>
          <a:bodyPr/>
          <a:lstStyle/>
          <a:p>
            <a:r>
              <a:rPr lang="fr-FR" dirty="0" smtClean="0"/>
              <a:t>À la Pharmacie</a:t>
            </a:r>
            <a:endParaRPr lang="fr-FR" dirty="0"/>
          </a:p>
        </p:txBody>
      </p:sp>
      <p:sp>
        <p:nvSpPr>
          <p:cNvPr id="3" name="Subtitle 2"/>
          <p:cNvSpPr>
            <a:spLocks noGrp="1"/>
          </p:cNvSpPr>
          <p:nvPr>
            <p:ph type="subTitle" idx="1"/>
          </p:nvPr>
        </p:nvSpPr>
        <p:spPr>
          <a:xfrm>
            <a:off x="457200" y="3124200"/>
            <a:ext cx="8153400" cy="1676400"/>
          </a:xfrm>
        </p:spPr>
        <p:txBody>
          <a:bodyPr>
            <a:normAutofit lnSpcReduction="10000"/>
          </a:bodyPr>
          <a:lstStyle/>
          <a:p>
            <a:pPr algn="l"/>
            <a:r>
              <a:rPr lang="fr-FR" dirty="0" smtClean="0">
                <a:solidFill>
                  <a:schemeClr val="tx1"/>
                </a:solidFill>
              </a:rPr>
              <a:t>Ensuite, Justin Bieber </a:t>
            </a:r>
            <a:r>
              <a:rPr lang="fr-FR" dirty="0" smtClean="0">
                <a:solidFill>
                  <a:srgbClr val="FF0000"/>
                </a:solidFill>
              </a:rPr>
              <a:t>est allé </a:t>
            </a:r>
            <a:r>
              <a:rPr lang="fr-FR" dirty="0" smtClean="0">
                <a:solidFill>
                  <a:schemeClr val="tx1"/>
                </a:solidFill>
              </a:rPr>
              <a:t>à la pharmacie.  </a:t>
            </a:r>
          </a:p>
          <a:p>
            <a:pPr algn="l"/>
            <a:r>
              <a:rPr lang="fr-FR" dirty="0" smtClean="0">
                <a:solidFill>
                  <a:schemeClr val="tx1"/>
                </a:solidFill>
              </a:rPr>
              <a:t>Taylor</a:t>
            </a:r>
            <a:r>
              <a:rPr lang="fr-FR" b="1" dirty="0" smtClean="0">
                <a:solidFill>
                  <a:schemeClr val="tx1"/>
                </a:solidFill>
                <a:effectLst>
                  <a:outerShdw blurRad="38100" dist="38100" dir="2700000" algn="tl">
                    <a:srgbClr val="000000">
                      <a:alpha val="43137"/>
                    </a:srgbClr>
                  </a:outerShdw>
                </a:effectLst>
              </a:rPr>
              <a:t> y </a:t>
            </a:r>
            <a:r>
              <a:rPr lang="fr-FR" dirty="0" smtClean="0">
                <a:solidFill>
                  <a:srgbClr val="FF0000"/>
                </a:solidFill>
              </a:rPr>
              <a:t>est allée</a:t>
            </a:r>
            <a:r>
              <a:rPr lang="fr-FR" dirty="0" smtClean="0">
                <a:solidFill>
                  <a:schemeClr val="tx1"/>
                </a:solidFill>
              </a:rPr>
              <a:t>?  Elle </a:t>
            </a:r>
            <a:r>
              <a:rPr lang="fr-FR" dirty="0" smtClean="0">
                <a:solidFill>
                  <a:srgbClr val="0070C0"/>
                </a:solidFill>
              </a:rPr>
              <a:t>n’</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est</a:t>
            </a:r>
            <a:r>
              <a:rPr lang="fr-FR" dirty="0" smtClean="0">
                <a:solidFill>
                  <a:schemeClr val="tx1"/>
                </a:solidFill>
              </a:rPr>
              <a:t> </a:t>
            </a:r>
            <a:r>
              <a:rPr lang="fr-FR" dirty="0" smtClean="0">
                <a:solidFill>
                  <a:srgbClr val="0070C0"/>
                </a:solidFill>
              </a:rPr>
              <a:t>pas</a:t>
            </a:r>
            <a:r>
              <a:rPr lang="fr-FR" dirty="0" smtClean="0">
                <a:solidFill>
                  <a:schemeClr val="tx1"/>
                </a:solidFill>
              </a:rPr>
              <a:t> </a:t>
            </a:r>
            <a:r>
              <a:rPr lang="fr-FR" dirty="0" smtClean="0">
                <a:solidFill>
                  <a:srgbClr val="FF0000"/>
                </a:solidFill>
              </a:rPr>
              <a:t>allée</a:t>
            </a:r>
            <a:r>
              <a:rPr lang="fr-FR" dirty="0" smtClean="0">
                <a:solidFill>
                  <a:schemeClr val="tx1"/>
                </a:solidFill>
              </a:rPr>
              <a:t>?</a:t>
            </a:r>
          </a:p>
          <a:p>
            <a:pPr algn="l"/>
            <a:r>
              <a:rPr lang="fr-FR" dirty="0" smtClean="0">
                <a:solidFill>
                  <a:schemeClr val="tx1"/>
                </a:solidFill>
              </a:rPr>
              <a:t>Qu’est-ce que Justin </a:t>
            </a:r>
            <a:r>
              <a:rPr lang="fr-FR" dirty="0" smtClean="0">
                <a:solidFill>
                  <a:srgbClr val="FF0000"/>
                </a:solidFill>
              </a:rPr>
              <a:t>a acheté</a:t>
            </a:r>
            <a:r>
              <a:rPr lang="fr-FR" dirty="0" smtClean="0">
                <a:solidFill>
                  <a:schemeClr val="tx1"/>
                </a:solidFill>
              </a:rPr>
              <a:t>?</a:t>
            </a:r>
          </a:p>
          <a:p>
            <a:pPr algn="l"/>
            <a:endParaRPr lang="fr-FR" dirty="0"/>
          </a:p>
        </p:txBody>
      </p:sp>
      <p:pic>
        <p:nvPicPr>
          <p:cNvPr id="5" name="Picture 2" descr="http://franceenflash.blox.pl/resource/PHARMAC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50631"/>
            <a:ext cx="175259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60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90600"/>
          </a:xfrm>
        </p:spPr>
        <p:txBody>
          <a:bodyPr>
            <a:normAutofit/>
          </a:bodyPr>
          <a:lstStyle/>
          <a:p>
            <a:r>
              <a:rPr lang="en-US" dirty="0" smtClean="0"/>
              <a:t>Justin </a:t>
            </a:r>
            <a:r>
              <a:rPr lang="en-US" dirty="0" smtClean="0">
                <a:solidFill>
                  <a:srgbClr val="FF0000"/>
                </a:solidFill>
              </a:rPr>
              <a:t>a </a:t>
            </a:r>
            <a:r>
              <a:rPr lang="en-US" dirty="0" err="1" smtClean="0">
                <a:solidFill>
                  <a:srgbClr val="FF0000"/>
                </a:solidFill>
              </a:rPr>
              <a:t>acheté</a:t>
            </a:r>
            <a:r>
              <a:rPr lang="en-US" dirty="0" smtClean="0"/>
              <a:t>….</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2057400"/>
            <a:ext cx="3175000" cy="1346200"/>
          </a:xfrm>
          <a:prstGeom prst="rect">
            <a:avLst/>
          </a:prstGeom>
        </p:spPr>
      </p:pic>
      <p:pic>
        <p:nvPicPr>
          <p:cNvPr id="5"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8695" r="20281"/>
          <a:stretch/>
        </p:blipFill>
        <p:spPr>
          <a:xfrm>
            <a:off x="265334" y="3419871"/>
            <a:ext cx="1924968" cy="2438400"/>
          </a:xfrm>
          <a:prstGeom prst="rect">
            <a:avLst/>
          </a:prstGeom>
        </p:spPr>
      </p:pic>
      <p:pic>
        <p:nvPicPr>
          <p:cNvPr id="6" name="Content Placeholder 6"/>
          <p:cNvPicPr>
            <a:picLocks noChangeAspect="1"/>
          </p:cNvPicPr>
          <p:nvPr/>
        </p:nvPicPr>
        <p:blipFill rotWithShape="1">
          <a:blip r:embed="rId4">
            <a:extLst>
              <a:ext uri="{28A0092B-C50C-407E-A947-70E740481C1C}">
                <a14:useLocalDpi xmlns:a14="http://schemas.microsoft.com/office/drawing/2010/main" val="0"/>
              </a:ext>
            </a:extLst>
          </a:blip>
          <a:srcRect l="22397" r="22403"/>
          <a:stretch/>
        </p:blipFill>
        <p:spPr>
          <a:xfrm>
            <a:off x="5717554" y="4639071"/>
            <a:ext cx="1146200" cy="2076450"/>
          </a:xfrm>
          <a:prstGeom prst="rect">
            <a:avLst/>
          </a:prstGeom>
        </p:spPr>
      </p:pic>
      <p:pic>
        <p:nvPicPr>
          <p:cNvPr id="7" name="Content Placeholder 7"/>
          <p:cNvPicPr>
            <a:picLocks noChangeAspect="1"/>
          </p:cNvPicPr>
          <p:nvPr/>
        </p:nvPicPr>
        <p:blipFill rotWithShape="1">
          <a:blip r:embed="rId5">
            <a:extLst>
              <a:ext uri="{28A0092B-C50C-407E-A947-70E740481C1C}">
                <a14:useLocalDpi xmlns:a14="http://schemas.microsoft.com/office/drawing/2010/main" val="0"/>
              </a:ext>
            </a:extLst>
          </a:blip>
          <a:srcRect l="26242" r="25757"/>
          <a:stretch/>
        </p:blipFill>
        <p:spPr>
          <a:xfrm>
            <a:off x="4082475" y="4334329"/>
            <a:ext cx="1170432" cy="2438400"/>
          </a:xfrm>
          <a:prstGeom prst="rect">
            <a:avLst/>
          </a:prstGeom>
        </p:spPr>
      </p:pic>
      <p:pic>
        <p:nvPicPr>
          <p:cNvPr id="8" name="Content Placeholder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954" y="3554352"/>
            <a:ext cx="1659353" cy="1836798"/>
          </a:xfrm>
          <a:prstGeom prst="rect">
            <a:avLst/>
          </a:prstGeom>
        </p:spPr>
      </p:pic>
      <p:pic>
        <p:nvPicPr>
          <p:cNvPr id="9" name="Content Placehold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1852" y="5498440"/>
            <a:ext cx="1539710" cy="1274289"/>
          </a:xfrm>
          <a:prstGeom prst="rect">
            <a:avLst/>
          </a:prstGeom>
        </p:spPr>
      </p:pic>
      <p:pic>
        <p:nvPicPr>
          <p:cNvPr id="12" name="Content Placeholder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3109" y="2688770"/>
            <a:ext cx="1484734" cy="1371600"/>
          </a:xfrm>
          <a:prstGeom prst="rect">
            <a:avLst/>
          </a:prstGeom>
        </p:spPr>
      </p:pic>
      <p:pic>
        <p:nvPicPr>
          <p:cNvPr id="14" name="Picture 8" descr="http://minne.romain.free.fr/MPI/georges.khaznadar/foad8-parallel2/seance12/Clip.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403" t="21665" r="13198" b="7930"/>
          <a:stretch/>
        </p:blipFill>
        <p:spPr bwMode="auto">
          <a:xfrm>
            <a:off x="1216415" y="5943216"/>
            <a:ext cx="973114" cy="690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fr.bandaid.ca/sites/bandaid_eng/files/styles/product_image/public/product-images/ba_comflx_40ct_ctn_vc_fr.jpg?itok=oNupI6Z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833" t="6944" r="22222" b="6944"/>
          <a:stretch/>
        </p:blipFill>
        <p:spPr bwMode="auto">
          <a:xfrm>
            <a:off x="7017922" y="4109920"/>
            <a:ext cx="1669026" cy="25238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dufortlavigne.com/system/produits/images/AMG019050-original.png?1401285217"/>
          <p:cNvPicPr>
            <a:picLocks noChangeAspect="1" noChangeArrowheads="1"/>
          </p:cNvPicPr>
          <p:nvPr/>
        </p:nvPicPr>
        <p:blipFill rotWithShape="1">
          <a:blip r:embed="rId11">
            <a:extLst>
              <a:ext uri="{28A0092B-C50C-407E-A947-70E740481C1C}">
                <a14:useLocalDpi xmlns:a14="http://schemas.microsoft.com/office/drawing/2010/main" val="0"/>
              </a:ext>
            </a:extLst>
          </a:blip>
          <a:srcRect l="22805" r="17195"/>
          <a:stretch/>
        </p:blipFill>
        <p:spPr bwMode="auto">
          <a:xfrm>
            <a:off x="3643220" y="1755320"/>
            <a:ext cx="2074334"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miscellaneesnumeriques.files.wordpress.com/2013/09/article_53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3035" y="2754948"/>
            <a:ext cx="1717803" cy="17178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salledebainsdeco.com/boutique/images_produits/44_boite_mouchoir_carree_panno_blanc-z.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611" t="4000" r="14722" b="6666"/>
          <a:stretch/>
        </p:blipFill>
        <p:spPr bwMode="auto">
          <a:xfrm>
            <a:off x="7412157" y="885322"/>
            <a:ext cx="1148921" cy="153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2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a:t>À la Pharmacie</a:t>
            </a:r>
          </a:p>
        </p:txBody>
      </p:sp>
      <p:sp>
        <p:nvSpPr>
          <p:cNvPr id="3" name="Subtitle 2"/>
          <p:cNvSpPr>
            <a:spLocks noGrp="1"/>
          </p:cNvSpPr>
          <p:nvPr>
            <p:ph type="subTitle" idx="1"/>
          </p:nvPr>
        </p:nvSpPr>
        <p:spPr>
          <a:xfrm>
            <a:off x="152400" y="1981200"/>
            <a:ext cx="8915400" cy="3657600"/>
          </a:xfrm>
        </p:spPr>
        <p:txBody>
          <a:bodyPr/>
          <a:lstStyle/>
          <a:p>
            <a:pPr algn="l"/>
            <a:r>
              <a:rPr lang="fr-FR" sz="3600" dirty="0">
                <a:solidFill>
                  <a:schemeClr val="tx1"/>
                </a:solidFill>
              </a:rPr>
              <a:t>À la </a:t>
            </a:r>
            <a:r>
              <a:rPr lang="fr-FR" sz="3600" dirty="0" smtClean="0">
                <a:solidFill>
                  <a:schemeClr val="tx1"/>
                </a:solidFill>
              </a:rPr>
              <a:t>pharmacie</a:t>
            </a:r>
            <a:r>
              <a:rPr lang="fr-FR" sz="3600" dirty="0">
                <a:solidFill>
                  <a:schemeClr val="tx1"/>
                </a:solidFill>
              </a:rPr>
              <a:t>, Justin </a:t>
            </a:r>
            <a:r>
              <a:rPr lang="fr-FR" sz="3600" dirty="0">
                <a:solidFill>
                  <a:srgbClr val="0070C0"/>
                </a:solidFill>
              </a:rPr>
              <a:t>n</a:t>
            </a:r>
            <a:r>
              <a:rPr lang="fr-FR" sz="3600" dirty="0">
                <a:solidFill>
                  <a:schemeClr val="tx1"/>
                </a:solidFill>
              </a:rPr>
              <a:t>’</a:t>
            </a:r>
            <a:r>
              <a:rPr lang="fr-FR" sz="3600" dirty="0">
                <a:solidFill>
                  <a:srgbClr val="FF0000"/>
                </a:solidFill>
              </a:rPr>
              <a:t>a</a:t>
            </a:r>
            <a:r>
              <a:rPr lang="fr-FR" sz="3600" dirty="0">
                <a:solidFill>
                  <a:schemeClr val="tx1"/>
                </a:solidFill>
              </a:rPr>
              <a:t> </a:t>
            </a:r>
            <a:r>
              <a:rPr lang="fr-FR" sz="3600" dirty="0">
                <a:solidFill>
                  <a:srgbClr val="0070C0"/>
                </a:solidFill>
              </a:rPr>
              <a:t>pas</a:t>
            </a:r>
            <a:r>
              <a:rPr lang="fr-FR" sz="3600" dirty="0">
                <a:solidFill>
                  <a:schemeClr val="tx1"/>
                </a:solidFill>
              </a:rPr>
              <a:t> </a:t>
            </a:r>
            <a:r>
              <a:rPr lang="fr-FR" sz="3600" dirty="0">
                <a:solidFill>
                  <a:srgbClr val="FF0000"/>
                </a:solidFill>
              </a:rPr>
              <a:t>vu</a:t>
            </a:r>
            <a:r>
              <a:rPr lang="fr-FR" sz="3600" dirty="0">
                <a:solidFill>
                  <a:schemeClr val="tx1"/>
                </a:solidFill>
              </a:rPr>
              <a:t> </a:t>
            </a:r>
            <a:r>
              <a:rPr lang="fr-FR" sz="3600" b="1" dirty="0" smtClean="0">
                <a:solidFill>
                  <a:schemeClr val="tx1"/>
                </a:solidFill>
              </a:rPr>
              <a:t>Taylor</a:t>
            </a:r>
            <a:r>
              <a:rPr lang="fr-FR" sz="3600" dirty="0">
                <a:solidFill>
                  <a:schemeClr val="tx1"/>
                </a:solidFill>
              </a:rPr>
              <a:t> parce qu’elle se </a:t>
            </a:r>
            <a:r>
              <a:rPr lang="fr-FR" sz="3600" dirty="0">
                <a:solidFill>
                  <a:srgbClr val="00B050"/>
                </a:solidFill>
              </a:rPr>
              <a:t>cachait</a:t>
            </a:r>
            <a:r>
              <a:rPr lang="fr-FR" sz="3600" dirty="0">
                <a:solidFill>
                  <a:schemeClr val="tx1"/>
                </a:solidFill>
              </a:rPr>
              <a:t>!  Elle </a:t>
            </a:r>
            <a:r>
              <a:rPr lang="fr-FR" sz="3600" dirty="0">
                <a:solidFill>
                  <a:srgbClr val="00B050"/>
                </a:solidFill>
              </a:rPr>
              <a:t>était</a:t>
            </a:r>
            <a:r>
              <a:rPr lang="fr-FR" sz="3600" dirty="0">
                <a:solidFill>
                  <a:schemeClr val="tx1"/>
                </a:solidFill>
              </a:rPr>
              <a:t> timide!</a:t>
            </a:r>
          </a:p>
          <a:p>
            <a:pPr algn="l"/>
            <a:endParaRPr lang="fr-FR" sz="3600" dirty="0">
              <a:solidFill>
                <a:schemeClr val="tx1"/>
              </a:solidFill>
            </a:endParaRPr>
          </a:p>
          <a:p>
            <a:pPr algn="l"/>
            <a:r>
              <a:rPr lang="fr-FR" sz="3600" dirty="0">
                <a:solidFill>
                  <a:schemeClr val="tx1"/>
                </a:solidFill>
              </a:rPr>
              <a:t>Cependant, le garde du corps de Justin </a:t>
            </a:r>
            <a:r>
              <a:rPr lang="fr-FR" sz="3600" b="1" dirty="0">
                <a:solidFill>
                  <a:schemeClr val="tx1"/>
                </a:solidFill>
              </a:rPr>
              <a:t>l’</a:t>
            </a:r>
            <a:r>
              <a:rPr lang="fr-FR" sz="3600" dirty="0">
                <a:solidFill>
                  <a:srgbClr val="FF0000"/>
                </a:solidFill>
              </a:rPr>
              <a:t>a vu</a:t>
            </a:r>
            <a:r>
              <a:rPr lang="fr-FR" sz="3600" b="1" dirty="0">
                <a:solidFill>
                  <a:schemeClr val="tx1"/>
                </a:solidFill>
              </a:rPr>
              <a:t>e</a:t>
            </a:r>
            <a:r>
              <a:rPr lang="fr-FR" sz="3600" dirty="0" smtClean="0">
                <a:solidFill>
                  <a:schemeClr val="tx1"/>
                </a:solidFill>
              </a:rPr>
              <a:t>!  Il </a:t>
            </a:r>
            <a:r>
              <a:rPr lang="fr-FR" sz="3600" dirty="0" smtClean="0">
                <a:solidFill>
                  <a:srgbClr val="00B050"/>
                </a:solidFill>
              </a:rPr>
              <a:t>faisait </a:t>
            </a:r>
            <a:r>
              <a:rPr lang="fr-FR" sz="3600" dirty="0" smtClean="0">
                <a:solidFill>
                  <a:schemeClr val="tx1"/>
                </a:solidFill>
              </a:rPr>
              <a:t>attention!</a:t>
            </a:r>
            <a:endParaRPr lang="fr-FR" sz="3600" dirty="0">
              <a:solidFill>
                <a:schemeClr val="tx1"/>
              </a:solidFill>
            </a:endParaRPr>
          </a:p>
          <a:p>
            <a:pPr algn="l"/>
            <a:endParaRPr lang="fr-FR" dirty="0"/>
          </a:p>
        </p:txBody>
      </p:sp>
    </p:spTree>
    <p:extLst>
      <p:ext uri="{BB962C8B-B14F-4D97-AF65-F5344CB8AC3E}">
        <p14:creationId xmlns:p14="http://schemas.microsoft.com/office/powerpoint/2010/main" val="1617972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smtClean="0"/>
              <a:t>à la Pharmacie</a:t>
            </a:r>
            <a:endParaRPr lang="fr-FR" sz="6000" dirty="0"/>
          </a:p>
        </p:txBody>
      </p:sp>
      <p:sp>
        <p:nvSpPr>
          <p:cNvPr id="3" name="Subtitle 2"/>
          <p:cNvSpPr>
            <a:spLocks noGrp="1"/>
          </p:cNvSpPr>
          <p:nvPr>
            <p:ph type="subTitle" idx="1"/>
          </p:nvPr>
        </p:nvSpPr>
        <p:spPr>
          <a:xfrm>
            <a:off x="914400" y="1981200"/>
            <a:ext cx="7848600" cy="3657600"/>
          </a:xfrm>
        </p:spPr>
        <p:txBody>
          <a:bodyPr/>
          <a:lstStyle/>
          <a:p>
            <a:pPr algn="l"/>
            <a:r>
              <a:rPr lang="fr-FR" sz="3600" dirty="0" smtClean="0">
                <a:solidFill>
                  <a:schemeClr val="bg1">
                    <a:lumMod val="65000"/>
                  </a:schemeClr>
                </a:solidFill>
              </a:rPr>
              <a:t>À la pharmacie, Justin n’a pas vu Taylor. </a:t>
            </a:r>
          </a:p>
          <a:p>
            <a:pPr algn="l"/>
            <a:endParaRPr lang="fr-FR" sz="3600" dirty="0">
              <a:solidFill>
                <a:schemeClr val="bg1">
                  <a:lumMod val="65000"/>
                </a:schemeClr>
              </a:solidFill>
            </a:endParaRPr>
          </a:p>
          <a:p>
            <a:pPr algn="l"/>
            <a:r>
              <a:rPr lang="fr-FR" sz="3600" dirty="0">
                <a:solidFill>
                  <a:schemeClr val="tx1"/>
                </a:solidFill>
              </a:rPr>
              <a:t>Il </a:t>
            </a:r>
            <a:r>
              <a:rPr lang="fr-FR" sz="3600" dirty="0">
                <a:solidFill>
                  <a:srgbClr val="FF0000"/>
                </a:solidFill>
              </a:rPr>
              <a:t>a vu </a:t>
            </a:r>
            <a:r>
              <a:rPr lang="fr-FR" sz="3600" b="1" dirty="0">
                <a:solidFill>
                  <a:schemeClr val="tx1"/>
                </a:solidFill>
              </a:rPr>
              <a:t>Taylor</a:t>
            </a:r>
            <a:r>
              <a:rPr lang="fr-FR" sz="3600" dirty="0">
                <a:solidFill>
                  <a:schemeClr val="tx1"/>
                </a:solidFill>
              </a:rPr>
              <a:t>!              Il </a:t>
            </a:r>
            <a:r>
              <a:rPr lang="fr-FR" sz="3600" b="1" dirty="0">
                <a:solidFill>
                  <a:schemeClr val="tx1"/>
                </a:solidFill>
              </a:rPr>
              <a:t>l’</a:t>
            </a:r>
            <a:r>
              <a:rPr lang="fr-FR" sz="3600" dirty="0">
                <a:solidFill>
                  <a:srgbClr val="FF0000"/>
                </a:solidFill>
              </a:rPr>
              <a:t>a vu</a:t>
            </a:r>
            <a:r>
              <a:rPr lang="fr-FR" sz="3600" b="1" dirty="0">
                <a:solidFill>
                  <a:schemeClr val="tx1"/>
                </a:solidFill>
              </a:rPr>
              <a:t>e</a:t>
            </a:r>
            <a:r>
              <a:rPr lang="fr-FR" sz="3600" dirty="0">
                <a:solidFill>
                  <a:schemeClr val="tx1"/>
                </a:solidFill>
              </a:rPr>
              <a:t>!</a:t>
            </a:r>
          </a:p>
          <a:p>
            <a:pPr algn="l"/>
            <a:endParaRPr lang="fr-FR" dirty="0"/>
          </a:p>
        </p:txBody>
      </p:sp>
      <p:cxnSp>
        <p:nvCxnSpPr>
          <p:cNvPr id="5" name="Straight Arrow Connector 4"/>
          <p:cNvCxnSpPr/>
          <p:nvPr/>
        </p:nvCxnSpPr>
        <p:spPr>
          <a:xfrm>
            <a:off x="3810000" y="3581400"/>
            <a:ext cx="838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7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smtClean="0"/>
              <a:t>à la Pharmacie</a:t>
            </a:r>
            <a:endParaRPr lang="fr-FR" sz="6000" dirty="0"/>
          </a:p>
        </p:txBody>
      </p:sp>
      <p:sp>
        <p:nvSpPr>
          <p:cNvPr id="3" name="Subtitle 2"/>
          <p:cNvSpPr>
            <a:spLocks noGrp="1"/>
          </p:cNvSpPr>
          <p:nvPr>
            <p:ph type="subTitle" idx="1"/>
          </p:nvPr>
        </p:nvSpPr>
        <p:spPr>
          <a:xfrm>
            <a:off x="914400" y="1981200"/>
            <a:ext cx="7848600" cy="3657600"/>
          </a:xfrm>
        </p:spPr>
        <p:txBody>
          <a:bodyPr/>
          <a:lstStyle/>
          <a:p>
            <a:pPr algn="l"/>
            <a:r>
              <a:rPr lang="fr-FR" sz="3600" dirty="0">
                <a:solidFill>
                  <a:schemeClr val="tx1"/>
                </a:solidFill>
              </a:rPr>
              <a:t>Le garde du corps </a:t>
            </a:r>
            <a:r>
              <a:rPr lang="fr-FR" sz="3600" b="1" dirty="0">
                <a:solidFill>
                  <a:schemeClr val="tx1"/>
                </a:solidFill>
              </a:rPr>
              <a:t>l’</a:t>
            </a:r>
            <a:r>
              <a:rPr lang="fr-FR" sz="3600" dirty="0">
                <a:solidFill>
                  <a:srgbClr val="FF0000"/>
                </a:solidFill>
              </a:rPr>
              <a:t>a vu</a:t>
            </a:r>
            <a:r>
              <a:rPr lang="fr-FR" sz="3600" b="1" dirty="0">
                <a:solidFill>
                  <a:schemeClr val="tx1"/>
                </a:solidFill>
              </a:rPr>
              <a:t>e</a:t>
            </a:r>
            <a:r>
              <a:rPr lang="fr-FR" sz="3600" dirty="0">
                <a:solidFill>
                  <a:schemeClr val="tx1"/>
                </a:solidFill>
              </a:rPr>
              <a:t>?</a:t>
            </a:r>
          </a:p>
          <a:p>
            <a:pPr algn="l"/>
            <a:endParaRPr lang="fr-FR" sz="3600" dirty="0">
              <a:solidFill>
                <a:schemeClr val="tx1"/>
              </a:solidFill>
            </a:endParaRPr>
          </a:p>
          <a:p>
            <a:pPr algn="l"/>
            <a:r>
              <a:rPr lang="fr-FR" sz="3600" dirty="0">
                <a:solidFill>
                  <a:schemeClr val="tx1"/>
                </a:solidFill>
              </a:rPr>
              <a:t>Le garde du corps </a:t>
            </a:r>
            <a:r>
              <a:rPr lang="fr-FR" sz="3600" dirty="0">
                <a:solidFill>
                  <a:srgbClr val="0070C0"/>
                </a:solidFill>
              </a:rPr>
              <a:t>ne</a:t>
            </a:r>
            <a:r>
              <a:rPr lang="fr-FR" sz="3600" dirty="0">
                <a:solidFill>
                  <a:schemeClr val="tx1"/>
                </a:solidFill>
              </a:rPr>
              <a:t> </a:t>
            </a:r>
            <a:r>
              <a:rPr lang="fr-FR" sz="3600" b="1" dirty="0">
                <a:solidFill>
                  <a:schemeClr val="tx1"/>
                </a:solidFill>
              </a:rPr>
              <a:t>l’</a:t>
            </a:r>
            <a:r>
              <a:rPr lang="fr-FR" sz="3600" dirty="0">
                <a:solidFill>
                  <a:srgbClr val="FF0000"/>
                </a:solidFill>
              </a:rPr>
              <a:t>a </a:t>
            </a:r>
            <a:r>
              <a:rPr lang="fr-FR" sz="3600" dirty="0">
                <a:solidFill>
                  <a:srgbClr val="0070C0"/>
                </a:solidFill>
              </a:rPr>
              <a:t>pas</a:t>
            </a:r>
            <a:r>
              <a:rPr lang="fr-FR" sz="3600" dirty="0">
                <a:solidFill>
                  <a:srgbClr val="FF0000"/>
                </a:solidFill>
              </a:rPr>
              <a:t> vu</a:t>
            </a:r>
            <a:r>
              <a:rPr lang="fr-FR" sz="3600" b="1" dirty="0">
                <a:solidFill>
                  <a:schemeClr val="tx1"/>
                </a:solidFill>
              </a:rPr>
              <a:t>e</a:t>
            </a:r>
            <a:r>
              <a:rPr lang="fr-FR" sz="3600" dirty="0">
                <a:solidFill>
                  <a:schemeClr val="tx1"/>
                </a:solidFill>
              </a:rPr>
              <a:t>?</a:t>
            </a:r>
          </a:p>
          <a:p>
            <a:pPr algn="l"/>
            <a:endParaRPr lang="fr-FR" dirty="0"/>
          </a:p>
        </p:txBody>
      </p:sp>
    </p:spTree>
    <p:extLst>
      <p:ext uri="{BB962C8B-B14F-4D97-AF65-F5344CB8AC3E}">
        <p14:creationId xmlns:p14="http://schemas.microsoft.com/office/powerpoint/2010/main" val="247527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fr-FR" dirty="0"/>
              <a:t> à la Papeterie</a:t>
            </a:r>
            <a:endParaRPr lang="fr-FR" i="1" dirty="0">
              <a:effectLst>
                <a:outerShdw blurRad="38100" dist="38100" dir="2700000" algn="tl">
                  <a:srgbClr val="000000">
                    <a:alpha val="43137"/>
                  </a:srgbClr>
                </a:outerShdw>
              </a:effectLst>
            </a:endParaRPr>
          </a:p>
        </p:txBody>
      </p:sp>
      <p:pic>
        <p:nvPicPr>
          <p:cNvPr id="4" name="Picture 3" descr="http://www.b-a-ba.works/img/michel/b-a-ba_graphic-design_alois-ancenay_michel_6.jpg"/>
          <p:cNvPicPr/>
          <p:nvPr/>
        </p:nvPicPr>
        <p:blipFill rotWithShape="1">
          <a:blip r:embed="rId2">
            <a:extLst>
              <a:ext uri="{28A0092B-C50C-407E-A947-70E740481C1C}">
                <a14:useLocalDpi xmlns:a14="http://schemas.microsoft.com/office/drawing/2010/main" val="0"/>
              </a:ext>
            </a:extLst>
          </a:blip>
          <a:srcRect l="3067" r="12132" b="7112"/>
          <a:stretch/>
        </p:blipFill>
        <p:spPr bwMode="auto">
          <a:xfrm>
            <a:off x="762000" y="1524000"/>
            <a:ext cx="8081010" cy="4886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7528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304800"/>
            <a:ext cx="3962400" cy="2133600"/>
          </a:xfrm>
        </p:spPr>
        <p:txBody>
          <a:bodyPr/>
          <a:lstStyle/>
          <a:p>
            <a:r>
              <a:rPr lang="fr-FR" dirty="0"/>
              <a:t> à la Papeterie</a:t>
            </a:r>
          </a:p>
        </p:txBody>
      </p:sp>
      <p:sp>
        <p:nvSpPr>
          <p:cNvPr id="3" name="Subtitle 2"/>
          <p:cNvSpPr>
            <a:spLocks noGrp="1"/>
          </p:cNvSpPr>
          <p:nvPr>
            <p:ph type="subTitle" idx="1"/>
          </p:nvPr>
        </p:nvSpPr>
        <p:spPr>
          <a:xfrm>
            <a:off x="457200" y="3124200"/>
            <a:ext cx="8153400" cy="1676400"/>
          </a:xfrm>
        </p:spPr>
        <p:txBody>
          <a:bodyPr>
            <a:normAutofit lnSpcReduction="10000"/>
          </a:bodyPr>
          <a:lstStyle/>
          <a:p>
            <a:pPr algn="l"/>
            <a:r>
              <a:rPr lang="fr-FR" dirty="0" smtClean="0">
                <a:solidFill>
                  <a:schemeClr val="tx1"/>
                </a:solidFill>
              </a:rPr>
              <a:t>Ensuite, Justin Bieber </a:t>
            </a:r>
            <a:r>
              <a:rPr lang="fr-FR" dirty="0" smtClean="0">
                <a:solidFill>
                  <a:srgbClr val="FF0000"/>
                </a:solidFill>
              </a:rPr>
              <a:t>est allé </a:t>
            </a:r>
            <a:r>
              <a:rPr lang="fr-FR" dirty="0" smtClean="0">
                <a:solidFill>
                  <a:schemeClr val="tx1"/>
                </a:solidFill>
              </a:rPr>
              <a:t>à la papeterie.  </a:t>
            </a:r>
          </a:p>
          <a:p>
            <a:pPr algn="l"/>
            <a:r>
              <a:rPr lang="fr-FR" dirty="0" smtClean="0">
                <a:solidFill>
                  <a:schemeClr val="tx1"/>
                </a:solidFill>
              </a:rPr>
              <a:t>Taylor</a:t>
            </a:r>
            <a:r>
              <a:rPr lang="fr-FR" b="1" dirty="0" smtClean="0">
                <a:solidFill>
                  <a:schemeClr val="tx1"/>
                </a:solidFill>
                <a:effectLst>
                  <a:outerShdw blurRad="38100" dist="38100" dir="2700000" algn="tl">
                    <a:srgbClr val="000000">
                      <a:alpha val="43137"/>
                    </a:srgbClr>
                  </a:outerShdw>
                </a:effectLst>
              </a:rPr>
              <a:t> y </a:t>
            </a:r>
            <a:r>
              <a:rPr lang="fr-FR" dirty="0" smtClean="0">
                <a:solidFill>
                  <a:srgbClr val="FF0000"/>
                </a:solidFill>
              </a:rPr>
              <a:t>est allée</a:t>
            </a:r>
            <a:r>
              <a:rPr lang="fr-FR" dirty="0" smtClean="0">
                <a:solidFill>
                  <a:schemeClr val="tx1"/>
                </a:solidFill>
              </a:rPr>
              <a:t>?  Elle </a:t>
            </a:r>
            <a:r>
              <a:rPr lang="fr-FR" dirty="0" smtClean="0">
                <a:solidFill>
                  <a:srgbClr val="0070C0"/>
                </a:solidFill>
              </a:rPr>
              <a:t>n’</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est</a:t>
            </a:r>
            <a:r>
              <a:rPr lang="fr-FR" dirty="0" smtClean="0">
                <a:solidFill>
                  <a:schemeClr val="tx1"/>
                </a:solidFill>
              </a:rPr>
              <a:t> </a:t>
            </a:r>
            <a:r>
              <a:rPr lang="fr-FR" dirty="0" smtClean="0">
                <a:solidFill>
                  <a:srgbClr val="0070C0"/>
                </a:solidFill>
              </a:rPr>
              <a:t>pas</a:t>
            </a:r>
            <a:r>
              <a:rPr lang="fr-FR" dirty="0" smtClean="0">
                <a:solidFill>
                  <a:schemeClr val="tx1"/>
                </a:solidFill>
              </a:rPr>
              <a:t> </a:t>
            </a:r>
            <a:r>
              <a:rPr lang="fr-FR" dirty="0" smtClean="0">
                <a:solidFill>
                  <a:srgbClr val="FF0000"/>
                </a:solidFill>
              </a:rPr>
              <a:t>allée</a:t>
            </a:r>
            <a:r>
              <a:rPr lang="fr-FR" dirty="0" smtClean="0">
                <a:solidFill>
                  <a:schemeClr val="tx1"/>
                </a:solidFill>
              </a:rPr>
              <a:t>?</a:t>
            </a:r>
          </a:p>
          <a:p>
            <a:pPr algn="l"/>
            <a:r>
              <a:rPr lang="fr-FR" dirty="0" smtClean="0">
                <a:solidFill>
                  <a:schemeClr val="tx1"/>
                </a:solidFill>
              </a:rPr>
              <a:t>Qu’est-ce que Justin </a:t>
            </a:r>
            <a:r>
              <a:rPr lang="fr-FR" dirty="0" smtClean="0">
                <a:solidFill>
                  <a:srgbClr val="FF0000"/>
                </a:solidFill>
              </a:rPr>
              <a:t>a acheté</a:t>
            </a:r>
            <a:r>
              <a:rPr lang="fr-FR" dirty="0" smtClean="0">
                <a:solidFill>
                  <a:schemeClr val="tx1"/>
                </a:solidFill>
              </a:rPr>
              <a:t>?</a:t>
            </a:r>
          </a:p>
          <a:p>
            <a:pPr algn="l"/>
            <a:endParaRPr lang="fr-FR" dirty="0"/>
          </a:p>
        </p:txBody>
      </p:sp>
      <p:pic>
        <p:nvPicPr>
          <p:cNvPr id="6" name="Picture 5" descr="http://www.b-a-ba.works/img/michel/b-a-ba_graphic-design_alois-ancenay_michel_6.jpg"/>
          <p:cNvPicPr/>
          <p:nvPr/>
        </p:nvPicPr>
        <p:blipFill rotWithShape="1">
          <a:blip r:embed="rId2" cstate="print">
            <a:extLst>
              <a:ext uri="{28A0092B-C50C-407E-A947-70E740481C1C}">
                <a14:useLocalDpi xmlns:a14="http://schemas.microsoft.com/office/drawing/2010/main" val="0"/>
              </a:ext>
            </a:extLst>
          </a:blip>
          <a:srcRect l="3067" r="12132" b="7112"/>
          <a:stretch/>
        </p:blipFill>
        <p:spPr bwMode="auto">
          <a:xfrm>
            <a:off x="304800" y="304800"/>
            <a:ext cx="4575810" cy="21431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819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fontScale="90000"/>
          </a:bodyPr>
          <a:lstStyle/>
          <a:p>
            <a:r>
              <a:rPr lang="fr-FR" dirty="0"/>
              <a:t>À la papeterie, qu’est que </a:t>
            </a:r>
            <a:r>
              <a:rPr lang="fr-FR" dirty="0" smtClean="0"/>
              <a:t>Justin a acheté?</a:t>
            </a:r>
            <a:endParaRPr lang="fr-FR" dirty="0"/>
          </a:p>
        </p:txBody>
      </p:sp>
      <p:pic>
        <p:nvPicPr>
          <p:cNvPr id="1026" name="Picture 2" descr="https://s3-eu-west-1.amazonaws.com/heroku-adfinitas-boutique/products/28/large/Visuel_carnet_de_notes.jpg?13506515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598" y="2577901"/>
            <a:ext cx="1749425" cy="2205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5.coloritou.com/dessins/peindre/201145/8d0db8228088942bc288f9a2740fa8f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69" y="4928573"/>
            <a:ext cx="1898464" cy="17668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g-maisonblanche-clamart.ac-versailles.fr/IMG/didapages/test6/stilo-bil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78" y="4737708"/>
            <a:ext cx="1475455" cy="14754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86785" y="1393338"/>
            <a:ext cx="2060575" cy="411162"/>
          </a:xfrm>
          <a:prstGeom prst="rect">
            <a:avLst/>
          </a:prstGeom>
          <a:noFill/>
        </p:spPr>
        <p:txBody>
          <a:bodyPr wrap="square" rtlCol="0">
            <a:spAutoFit/>
          </a:bodyPr>
          <a:lstStyle/>
          <a:p>
            <a:endParaRPr lang="fr-FR" dirty="0"/>
          </a:p>
        </p:txBody>
      </p:sp>
      <p:sp>
        <p:nvSpPr>
          <p:cNvPr id="11" name="TextBox 10"/>
          <p:cNvSpPr txBox="1"/>
          <p:nvPr/>
        </p:nvSpPr>
        <p:spPr>
          <a:xfrm>
            <a:off x="6400800" y="1302698"/>
            <a:ext cx="2060575" cy="411162"/>
          </a:xfrm>
          <a:prstGeom prst="rect">
            <a:avLst/>
          </a:prstGeom>
          <a:noFill/>
        </p:spPr>
        <p:txBody>
          <a:bodyPr wrap="square" rtlCol="0">
            <a:spAutoFit/>
          </a:bodyPr>
          <a:lstStyle/>
          <a:p>
            <a:endParaRPr lang="fr-FR" dirty="0"/>
          </a:p>
        </p:txBody>
      </p:sp>
      <p:sp>
        <p:nvSpPr>
          <p:cNvPr id="12" name="TextBox 11"/>
          <p:cNvSpPr txBox="1"/>
          <p:nvPr/>
        </p:nvSpPr>
        <p:spPr>
          <a:xfrm>
            <a:off x="1254124" y="5570473"/>
            <a:ext cx="2060575" cy="411162"/>
          </a:xfrm>
          <a:prstGeom prst="rect">
            <a:avLst/>
          </a:prstGeom>
          <a:noFill/>
        </p:spPr>
        <p:txBody>
          <a:bodyPr wrap="square" rtlCol="0">
            <a:spAutoFit/>
          </a:bodyPr>
          <a:lstStyle/>
          <a:p>
            <a:endParaRPr lang="fr-FR" dirty="0"/>
          </a:p>
        </p:txBody>
      </p:sp>
      <p:sp>
        <p:nvSpPr>
          <p:cNvPr id="13" name="TextBox 12"/>
          <p:cNvSpPr txBox="1"/>
          <p:nvPr/>
        </p:nvSpPr>
        <p:spPr>
          <a:xfrm>
            <a:off x="6201888" y="6165468"/>
            <a:ext cx="2060575" cy="411162"/>
          </a:xfrm>
          <a:prstGeom prst="rect">
            <a:avLst/>
          </a:prstGeom>
          <a:noFill/>
        </p:spPr>
        <p:txBody>
          <a:bodyPr wrap="square" rtlCol="0">
            <a:spAutoFit/>
          </a:bodyPr>
          <a:lstStyle/>
          <a:p>
            <a:endParaRPr lang="fr-FR" dirty="0"/>
          </a:p>
        </p:txBody>
      </p:sp>
      <p:pic>
        <p:nvPicPr>
          <p:cNvPr id="14" name="Picture 10" descr="http://www.timerime.com/user_files/140/140633/media/impregneermiddelen-papier-kar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2104" y="4724006"/>
            <a:ext cx="2071029" cy="14428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tfou.fr/mmdia/i/10/4/papier-a-lettre-10706104lnvnm_1933.jpg?v=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195" y="2127172"/>
            <a:ext cx="1673225" cy="23686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media.commentfaiton.com/public/image/public/studio/image/content/271328/mainImage-main-11273825.jpg"/>
          <p:cNvPicPr>
            <a:picLocks noChangeAspect="1" noChangeArrowheads="1"/>
          </p:cNvPicPr>
          <p:nvPr/>
        </p:nvPicPr>
        <p:blipFill rotWithShape="1">
          <a:blip r:embed="rId7">
            <a:extLst>
              <a:ext uri="{28A0092B-C50C-407E-A947-70E740481C1C}">
                <a14:useLocalDpi xmlns:a14="http://schemas.microsoft.com/office/drawing/2010/main" val="0"/>
              </a:ext>
            </a:extLst>
          </a:blip>
          <a:srcRect l="4100" r="7167"/>
          <a:stretch/>
        </p:blipFill>
        <p:spPr bwMode="auto">
          <a:xfrm>
            <a:off x="2383353" y="4733138"/>
            <a:ext cx="2210526" cy="18434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lafourniture.ma/media/catalog/product/cache/1/image/288x235/760e872c3c6f229416cab9a3c8e0a912/b/i/bic_-_boite_de_12_tubes_de_colles_blanches_118_ml.jpg"/>
          <p:cNvPicPr>
            <a:picLocks noChangeAspect="1" noChangeArrowheads="1"/>
          </p:cNvPicPr>
          <p:nvPr/>
        </p:nvPicPr>
        <p:blipFill rotWithShape="1">
          <a:blip r:embed="rId8">
            <a:extLst>
              <a:ext uri="{28A0092B-C50C-407E-A947-70E740481C1C}">
                <a14:useLocalDpi xmlns:a14="http://schemas.microsoft.com/office/drawing/2010/main" val="0"/>
              </a:ext>
            </a:extLst>
          </a:blip>
          <a:srcRect l="29998" r="30000"/>
          <a:stretch/>
        </p:blipFill>
        <p:spPr bwMode="auto">
          <a:xfrm>
            <a:off x="4098443" y="2045103"/>
            <a:ext cx="1105921" cy="22560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ages.officeworld.com/products/240/EPIE510_1_1.JPG"/>
          <p:cNvPicPr>
            <a:picLocks noChangeAspect="1" noChangeArrowheads="1"/>
          </p:cNvPicPr>
          <p:nvPr/>
        </p:nvPicPr>
        <p:blipFill rotWithShape="1">
          <a:blip r:embed="rId9">
            <a:extLst>
              <a:ext uri="{28A0092B-C50C-407E-A947-70E740481C1C}">
                <a14:useLocalDpi xmlns:a14="http://schemas.microsoft.com/office/drawing/2010/main" val="0"/>
              </a:ext>
            </a:extLst>
          </a:blip>
          <a:srcRect l="30645" t="8110" r="37353" b="6725"/>
          <a:stretch/>
        </p:blipFill>
        <p:spPr bwMode="auto">
          <a:xfrm>
            <a:off x="5471629" y="1836353"/>
            <a:ext cx="947048" cy="25204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zhauns.co.za/sites/default/files/styles/machine-colorbox/public/machine-images/envelopes.jpg?itok=RYWZELQo"/>
          <p:cNvPicPr>
            <a:picLocks noChangeAspect="1" noChangeArrowheads="1"/>
          </p:cNvPicPr>
          <p:nvPr/>
        </p:nvPicPr>
        <p:blipFill rotWithShape="1">
          <a:blip r:embed="rId10">
            <a:extLst>
              <a:ext uri="{28A0092B-C50C-407E-A947-70E740481C1C}">
                <a14:useLocalDpi xmlns:a14="http://schemas.microsoft.com/office/drawing/2010/main" val="0"/>
              </a:ext>
            </a:extLst>
          </a:blip>
          <a:srcRect t="13323" b="6276"/>
          <a:stretch/>
        </p:blipFill>
        <p:spPr bwMode="auto">
          <a:xfrm>
            <a:off x="6553200" y="3002609"/>
            <a:ext cx="241803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ordissinaute.fr/sites/default/files/styles/diaporama_slide/public/diaporama_images/2%20%C3%A9lastique_0.png?itok=BS_ZMleS"/>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198" t="6709" r="4262" b="3009"/>
          <a:stretch/>
        </p:blipFill>
        <p:spPr bwMode="auto">
          <a:xfrm>
            <a:off x="112369" y="1556145"/>
            <a:ext cx="1235986" cy="904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minne.romain.free.fr/MPI/georges.khaznadar/foad8-parallel2/seance12/Clip.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403" t="21665" r="13198" b="7930"/>
          <a:stretch/>
        </p:blipFill>
        <p:spPr bwMode="auto">
          <a:xfrm>
            <a:off x="6789038" y="1713860"/>
            <a:ext cx="1537814" cy="109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85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124200"/>
            <a:ext cx="7924800" cy="2362200"/>
          </a:xfrm>
        </p:spPr>
        <p:txBody>
          <a:bodyPr>
            <a:normAutofit/>
          </a:bodyPr>
          <a:lstStyle/>
          <a:p>
            <a:pPr algn="l"/>
            <a:r>
              <a:rPr lang="fr-FR" dirty="0" smtClean="0">
                <a:solidFill>
                  <a:schemeClr val="tx1"/>
                </a:solidFill>
              </a:rPr>
              <a:t>Justin Bieber donne un concert à Paris. Quelle coïncidence!  Taylor </a:t>
            </a:r>
            <a:r>
              <a:rPr lang="fr-FR" dirty="0">
                <a:solidFill>
                  <a:schemeClr val="tx1"/>
                </a:solidFill>
              </a:rPr>
              <a:t>Swift </a:t>
            </a:r>
            <a:r>
              <a:rPr lang="fr-FR" b="1" dirty="0" smtClean="0">
                <a:solidFill>
                  <a:schemeClr val="tx1"/>
                </a:solidFill>
                <a:effectLst>
                  <a:outerShdw blurRad="38100" dist="38100" dir="2700000" algn="tl">
                    <a:srgbClr val="000000">
                      <a:alpha val="43137"/>
                    </a:srgbClr>
                  </a:outerShdw>
                </a:effectLst>
              </a:rPr>
              <a:t>y</a:t>
            </a:r>
            <a:r>
              <a:rPr lang="fr-FR" dirty="0" smtClean="0">
                <a:solidFill>
                  <a:srgbClr val="FF0000"/>
                </a:solidFill>
              </a:rPr>
              <a:t> </a:t>
            </a:r>
            <a:r>
              <a:rPr lang="fr-FR" dirty="0" smtClean="0">
                <a:solidFill>
                  <a:schemeClr val="tx1"/>
                </a:solidFill>
              </a:rPr>
              <a:t>donne un concert aussi! Elle </a:t>
            </a:r>
            <a:r>
              <a:rPr lang="fr-FR" b="1" dirty="0" smtClean="0">
                <a:solidFill>
                  <a:srgbClr val="FF66FF"/>
                </a:solidFill>
                <a:effectLst>
                  <a:outerShdw blurRad="38100" dist="38100" dir="2700000" algn="tl">
                    <a:srgbClr val="000000">
                      <a:alpha val="43137"/>
                    </a:srgbClr>
                  </a:outerShdw>
                </a:effectLst>
              </a:rPr>
              <a:t>voudrait</a:t>
            </a:r>
            <a:r>
              <a:rPr lang="fr-FR" dirty="0" smtClean="0">
                <a:solidFill>
                  <a:schemeClr val="tx1"/>
                </a:solidFill>
              </a:rPr>
              <a:t> </a:t>
            </a:r>
            <a:r>
              <a:rPr lang="fr-FR" dirty="0">
                <a:solidFill>
                  <a:schemeClr val="tx1"/>
                </a:solidFill>
              </a:rPr>
              <a:t>prendre un </a:t>
            </a:r>
            <a:r>
              <a:rPr lang="fr-FR" dirty="0" err="1">
                <a:solidFill>
                  <a:schemeClr val="tx1"/>
                </a:solidFill>
              </a:rPr>
              <a:t>selfie</a:t>
            </a:r>
            <a:r>
              <a:rPr lang="fr-FR" dirty="0">
                <a:solidFill>
                  <a:schemeClr val="tx1"/>
                </a:solidFill>
              </a:rPr>
              <a:t> avec lui ! </a:t>
            </a:r>
          </a:p>
        </p:txBody>
      </p:sp>
      <p:pic>
        <p:nvPicPr>
          <p:cNvPr id="4098" name="Picture 2" descr="https://cbsradionews.files.wordpress.com/2016/05/bieb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4441"/>
            <a:ext cx="4255622" cy="2393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2.cdn.cnn.com/cnnnext/dam/assets/151215071442-01-taylor-swift-1215-exlarge-169.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40" r="7588" b="11108"/>
          <a:stretch/>
        </p:blipFill>
        <p:spPr bwMode="auto">
          <a:xfrm>
            <a:off x="4495801" y="228600"/>
            <a:ext cx="3886200" cy="239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66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a:t>À la </a:t>
            </a:r>
            <a:r>
              <a:rPr lang="fr-FR" sz="6000" dirty="0" smtClean="0"/>
              <a:t>Papeterie</a:t>
            </a:r>
            <a:endParaRPr lang="fr-FR" sz="6000" dirty="0"/>
          </a:p>
        </p:txBody>
      </p:sp>
      <p:sp>
        <p:nvSpPr>
          <p:cNvPr id="3" name="Subtitle 2"/>
          <p:cNvSpPr>
            <a:spLocks noGrp="1"/>
          </p:cNvSpPr>
          <p:nvPr>
            <p:ph type="subTitle" idx="1"/>
          </p:nvPr>
        </p:nvSpPr>
        <p:spPr>
          <a:xfrm>
            <a:off x="0" y="1981200"/>
            <a:ext cx="9067800" cy="3657600"/>
          </a:xfrm>
        </p:spPr>
        <p:txBody>
          <a:bodyPr/>
          <a:lstStyle/>
          <a:p>
            <a:pPr algn="l"/>
            <a:r>
              <a:rPr lang="fr-FR" sz="3600" dirty="0">
                <a:solidFill>
                  <a:schemeClr val="tx1"/>
                </a:solidFill>
              </a:rPr>
              <a:t>À la </a:t>
            </a:r>
            <a:r>
              <a:rPr lang="fr-FR" sz="3600" dirty="0" smtClean="0">
                <a:solidFill>
                  <a:schemeClr val="tx1"/>
                </a:solidFill>
              </a:rPr>
              <a:t>papeterie</a:t>
            </a:r>
            <a:r>
              <a:rPr lang="fr-FR" sz="3600" dirty="0">
                <a:solidFill>
                  <a:schemeClr val="tx1"/>
                </a:solidFill>
              </a:rPr>
              <a:t>, Justin </a:t>
            </a:r>
            <a:r>
              <a:rPr lang="fr-FR" sz="3600" dirty="0">
                <a:solidFill>
                  <a:srgbClr val="0070C0"/>
                </a:solidFill>
              </a:rPr>
              <a:t>n</a:t>
            </a:r>
            <a:r>
              <a:rPr lang="fr-FR" sz="3600" dirty="0">
                <a:solidFill>
                  <a:schemeClr val="tx1"/>
                </a:solidFill>
              </a:rPr>
              <a:t>’</a:t>
            </a:r>
            <a:r>
              <a:rPr lang="fr-FR" sz="3600" dirty="0">
                <a:solidFill>
                  <a:srgbClr val="FF0000"/>
                </a:solidFill>
              </a:rPr>
              <a:t>a</a:t>
            </a:r>
            <a:r>
              <a:rPr lang="fr-FR" sz="3600" dirty="0">
                <a:solidFill>
                  <a:schemeClr val="tx1"/>
                </a:solidFill>
              </a:rPr>
              <a:t> </a:t>
            </a:r>
            <a:r>
              <a:rPr lang="fr-FR" sz="3600" dirty="0">
                <a:solidFill>
                  <a:srgbClr val="0070C0"/>
                </a:solidFill>
              </a:rPr>
              <a:t>pas</a:t>
            </a:r>
            <a:r>
              <a:rPr lang="fr-FR" sz="3600" dirty="0">
                <a:solidFill>
                  <a:schemeClr val="tx1"/>
                </a:solidFill>
              </a:rPr>
              <a:t> </a:t>
            </a:r>
            <a:r>
              <a:rPr lang="fr-FR" sz="3600" dirty="0">
                <a:solidFill>
                  <a:srgbClr val="FF0000"/>
                </a:solidFill>
              </a:rPr>
              <a:t>vu</a:t>
            </a:r>
            <a:r>
              <a:rPr lang="fr-FR" sz="3600" dirty="0">
                <a:solidFill>
                  <a:schemeClr val="tx1"/>
                </a:solidFill>
              </a:rPr>
              <a:t> </a:t>
            </a:r>
            <a:r>
              <a:rPr lang="fr-FR" sz="3600" b="1" dirty="0" smtClean="0">
                <a:solidFill>
                  <a:schemeClr val="tx1"/>
                </a:solidFill>
              </a:rPr>
              <a:t>Taylor</a:t>
            </a:r>
            <a:r>
              <a:rPr lang="fr-FR" sz="3600" dirty="0">
                <a:solidFill>
                  <a:schemeClr val="tx1"/>
                </a:solidFill>
              </a:rPr>
              <a:t> </a:t>
            </a:r>
            <a:r>
              <a:rPr lang="fr-FR" sz="3600" dirty="0" smtClean="0">
                <a:solidFill>
                  <a:schemeClr val="tx1"/>
                </a:solidFill>
              </a:rPr>
              <a:t>parce </a:t>
            </a:r>
            <a:r>
              <a:rPr lang="fr-FR" sz="3600" dirty="0">
                <a:solidFill>
                  <a:schemeClr val="tx1"/>
                </a:solidFill>
              </a:rPr>
              <a:t>qu’elle se </a:t>
            </a:r>
            <a:r>
              <a:rPr lang="fr-FR" sz="3600" dirty="0">
                <a:solidFill>
                  <a:srgbClr val="00B050"/>
                </a:solidFill>
              </a:rPr>
              <a:t>cachait</a:t>
            </a:r>
            <a:r>
              <a:rPr lang="fr-FR" sz="3600" dirty="0">
                <a:solidFill>
                  <a:schemeClr val="tx1"/>
                </a:solidFill>
              </a:rPr>
              <a:t>!  Elle </a:t>
            </a:r>
            <a:r>
              <a:rPr lang="fr-FR" sz="3600" dirty="0">
                <a:solidFill>
                  <a:srgbClr val="00B050"/>
                </a:solidFill>
              </a:rPr>
              <a:t>était</a:t>
            </a:r>
            <a:r>
              <a:rPr lang="fr-FR" sz="3600" dirty="0">
                <a:solidFill>
                  <a:schemeClr val="tx1"/>
                </a:solidFill>
              </a:rPr>
              <a:t> timide!</a:t>
            </a:r>
          </a:p>
          <a:p>
            <a:pPr algn="l"/>
            <a:endParaRPr lang="fr-FR" sz="3600" dirty="0">
              <a:solidFill>
                <a:schemeClr val="tx1"/>
              </a:solidFill>
            </a:endParaRPr>
          </a:p>
          <a:p>
            <a:pPr algn="l"/>
            <a:r>
              <a:rPr lang="fr-FR" sz="3600" dirty="0">
                <a:solidFill>
                  <a:schemeClr val="tx1"/>
                </a:solidFill>
              </a:rPr>
              <a:t>Cependant, le garde du corps de Justin </a:t>
            </a:r>
            <a:r>
              <a:rPr lang="fr-FR" sz="3600" b="1" dirty="0">
                <a:solidFill>
                  <a:schemeClr val="tx1"/>
                </a:solidFill>
              </a:rPr>
              <a:t>l’</a:t>
            </a:r>
            <a:r>
              <a:rPr lang="fr-FR" sz="3600" dirty="0">
                <a:solidFill>
                  <a:srgbClr val="FF0000"/>
                </a:solidFill>
              </a:rPr>
              <a:t>a vu</a:t>
            </a:r>
            <a:r>
              <a:rPr lang="fr-FR" sz="3600" b="1" dirty="0">
                <a:solidFill>
                  <a:schemeClr val="tx1"/>
                </a:solidFill>
              </a:rPr>
              <a:t>e</a:t>
            </a:r>
            <a:r>
              <a:rPr lang="fr-FR" sz="3600" dirty="0" smtClean="0">
                <a:solidFill>
                  <a:schemeClr val="tx1"/>
                </a:solidFill>
              </a:rPr>
              <a:t>!  Il</a:t>
            </a:r>
            <a:r>
              <a:rPr lang="fr-FR" sz="3600" dirty="0" smtClean="0">
                <a:solidFill>
                  <a:srgbClr val="00B050"/>
                </a:solidFill>
              </a:rPr>
              <a:t> faisait </a:t>
            </a:r>
            <a:r>
              <a:rPr lang="fr-FR" sz="3600" dirty="0" smtClean="0">
                <a:solidFill>
                  <a:schemeClr val="tx1"/>
                </a:solidFill>
              </a:rPr>
              <a:t>attention!</a:t>
            </a:r>
            <a:endParaRPr lang="fr-FR" sz="3600" dirty="0">
              <a:solidFill>
                <a:schemeClr val="tx1"/>
              </a:solidFill>
            </a:endParaRPr>
          </a:p>
          <a:p>
            <a:pPr algn="l"/>
            <a:endParaRPr lang="fr-FR" dirty="0"/>
          </a:p>
        </p:txBody>
      </p:sp>
    </p:spTree>
    <p:extLst>
      <p:ext uri="{BB962C8B-B14F-4D97-AF65-F5344CB8AC3E}">
        <p14:creationId xmlns:p14="http://schemas.microsoft.com/office/powerpoint/2010/main" val="2146973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a:t>À la </a:t>
            </a:r>
            <a:r>
              <a:rPr lang="fr-FR" sz="6000" dirty="0" smtClean="0"/>
              <a:t>Papeterie</a:t>
            </a:r>
            <a:endParaRPr lang="fr-FR" sz="6000" dirty="0"/>
          </a:p>
        </p:txBody>
      </p:sp>
      <p:sp>
        <p:nvSpPr>
          <p:cNvPr id="3" name="Subtitle 2"/>
          <p:cNvSpPr>
            <a:spLocks noGrp="1"/>
          </p:cNvSpPr>
          <p:nvPr>
            <p:ph type="subTitle" idx="1"/>
          </p:nvPr>
        </p:nvSpPr>
        <p:spPr>
          <a:xfrm>
            <a:off x="0" y="1981200"/>
            <a:ext cx="9067800" cy="3657600"/>
          </a:xfrm>
        </p:spPr>
        <p:txBody>
          <a:bodyPr/>
          <a:lstStyle/>
          <a:p>
            <a:pPr algn="l"/>
            <a:r>
              <a:rPr lang="fr-FR" sz="3600" dirty="0">
                <a:solidFill>
                  <a:schemeClr val="tx1"/>
                </a:solidFill>
              </a:rPr>
              <a:t>À la </a:t>
            </a:r>
            <a:r>
              <a:rPr lang="fr-FR" sz="3600" dirty="0" smtClean="0">
                <a:solidFill>
                  <a:schemeClr val="tx1"/>
                </a:solidFill>
              </a:rPr>
              <a:t>papeterie</a:t>
            </a:r>
            <a:r>
              <a:rPr lang="fr-FR" sz="3600" dirty="0">
                <a:solidFill>
                  <a:schemeClr val="tx1"/>
                </a:solidFill>
              </a:rPr>
              <a:t>, Justin </a:t>
            </a:r>
            <a:r>
              <a:rPr lang="fr-FR" sz="3600" dirty="0">
                <a:solidFill>
                  <a:srgbClr val="0070C0"/>
                </a:solidFill>
              </a:rPr>
              <a:t>n</a:t>
            </a:r>
            <a:r>
              <a:rPr lang="fr-FR" sz="3600" dirty="0">
                <a:solidFill>
                  <a:schemeClr val="tx1"/>
                </a:solidFill>
              </a:rPr>
              <a:t>’</a:t>
            </a:r>
            <a:r>
              <a:rPr lang="fr-FR" sz="3600" dirty="0">
                <a:solidFill>
                  <a:srgbClr val="FF0000"/>
                </a:solidFill>
              </a:rPr>
              <a:t>a</a:t>
            </a:r>
            <a:r>
              <a:rPr lang="fr-FR" sz="3600" dirty="0">
                <a:solidFill>
                  <a:schemeClr val="tx1"/>
                </a:solidFill>
              </a:rPr>
              <a:t> </a:t>
            </a:r>
            <a:r>
              <a:rPr lang="fr-FR" sz="3600" dirty="0">
                <a:solidFill>
                  <a:srgbClr val="0070C0"/>
                </a:solidFill>
              </a:rPr>
              <a:t>pas</a:t>
            </a:r>
            <a:r>
              <a:rPr lang="fr-FR" sz="3600" dirty="0">
                <a:solidFill>
                  <a:schemeClr val="tx1"/>
                </a:solidFill>
              </a:rPr>
              <a:t> </a:t>
            </a:r>
            <a:r>
              <a:rPr lang="fr-FR" sz="3600" dirty="0">
                <a:solidFill>
                  <a:srgbClr val="FF0000"/>
                </a:solidFill>
              </a:rPr>
              <a:t>vu</a:t>
            </a:r>
            <a:r>
              <a:rPr lang="fr-FR" sz="3600" dirty="0">
                <a:solidFill>
                  <a:schemeClr val="tx1"/>
                </a:solidFill>
              </a:rPr>
              <a:t> </a:t>
            </a:r>
            <a:r>
              <a:rPr lang="fr-FR" sz="3600" b="1" dirty="0" smtClean="0">
                <a:solidFill>
                  <a:schemeClr val="tx1"/>
                </a:solidFill>
              </a:rPr>
              <a:t>Taylor!</a:t>
            </a:r>
          </a:p>
          <a:p>
            <a:pPr algn="l"/>
            <a:endParaRPr lang="fr-FR" sz="3600" dirty="0">
              <a:solidFill>
                <a:schemeClr val="tx1"/>
              </a:solidFill>
            </a:endParaRPr>
          </a:p>
          <a:p>
            <a:pPr algn="l"/>
            <a:r>
              <a:rPr lang="fr-FR" sz="3600" dirty="0">
                <a:solidFill>
                  <a:schemeClr val="tx1"/>
                </a:solidFill>
              </a:rPr>
              <a:t>Cependant, le garde du corps de Justin </a:t>
            </a:r>
            <a:r>
              <a:rPr lang="fr-FR" sz="3600" b="1" dirty="0">
                <a:solidFill>
                  <a:schemeClr val="tx1"/>
                </a:solidFill>
              </a:rPr>
              <a:t>l’</a:t>
            </a:r>
            <a:r>
              <a:rPr lang="fr-FR" sz="3600" dirty="0">
                <a:solidFill>
                  <a:srgbClr val="FF0000"/>
                </a:solidFill>
              </a:rPr>
              <a:t>a vu</a:t>
            </a:r>
            <a:r>
              <a:rPr lang="fr-FR" sz="3600" b="1" dirty="0">
                <a:solidFill>
                  <a:schemeClr val="tx1"/>
                </a:solidFill>
              </a:rPr>
              <a:t>e</a:t>
            </a:r>
            <a:r>
              <a:rPr lang="fr-FR" sz="3600" dirty="0" smtClean="0">
                <a:solidFill>
                  <a:schemeClr val="tx1"/>
                </a:solidFill>
              </a:rPr>
              <a:t>!  </a:t>
            </a:r>
            <a:endParaRPr lang="fr-FR" dirty="0"/>
          </a:p>
        </p:txBody>
      </p:sp>
    </p:spTree>
    <p:extLst>
      <p:ext uri="{BB962C8B-B14F-4D97-AF65-F5344CB8AC3E}">
        <p14:creationId xmlns:p14="http://schemas.microsoft.com/office/powerpoint/2010/main" val="259185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smtClean="0"/>
              <a:t>à la Papeterie</a:t>
            </a:r>
            <a:endParaRPr lang="fr-FR" sz="6000" dirty="0"/>
          </a:p>
        </p:txBody>
      </p:sp>
      <p:sp>
        <p:nvSpPr>
          <p:cNvPr id="3" name="Subtitle 2"/>
          <p:cNvSpPr>
            <a:spLocks noGrp="1"/>
          </p:cNvSpPr>
          <p:nvPr>
            <p:ph type="subTitle" idx="1"/>
          </p:nvPr>
        </p:nvSpPr>
        <p:spPr>
          <a:xfrm>
            <a:off x="914400" y="1981200"/>
            <a:ext cx="7848600" cy="3657600"/>
          </a:xfrm>
        </p:spPr>
        <p:txBody>
          <a:bodyPr/>
          <a:lstStyle/>
          <a:p>
            <a:pPr algn="l"/>
            <a:r>
              <a:rPr lang="fr-FR" sz="3600" dirty="0">
                <a:solidFill>
                  <a:schemeClr val="tx1"/>
                </a:solidFill>
              </a:rPr>
              <a:t>Le garde du corps </a:t>
            </a:r>
            <a:r>
              <a:rPr lang="fr-FR" sz="3600" b="1" dirty="0">
                <a:solidFill>
                  <a:schemeClr val="tx1"/>
                </a:solidFill>
              </a:rPr>
              <a:t>l’</a:t>
            </a:r>
            <a:r>
              <a:rPr lang="fr-FR" sz="3600" dirty="0">
                <a:solidFill>
                  <a:srgbClr val="FF0000"/>
                </a:solidFill>
              </a:rPr>
              <a:t>a vu</a:t>
            </a:r>
            <a:r>
              <a:rPr lang="fr-FR" sz="3600" b="1" dirty="0">
                <a:solidFill>
                  <a:schemeClr val="tx1"/>
                </a:solidFill>
              </a:rPr>
              <a:t>e</a:t>
            </a:r>
            <a:r>
              <a:rPr lang="fr-FR" sz="3600" dirty="0">
                <a:solidFill>
                  <a:schemeClr val="tx1"/>
                </a:solidFill>
              </a:rPr>
              <a:t>?</a:t>
            </a:r>
          </a:p>
          <a:p>
            <a:pPr algn="l"/>
            <a:endParaRPr lang="fr-FR" sz="3600" dirty="0">
              <a:solidFill>
                <a:schemeClr val="tx1"/>
              </a:solidFill>
            </a:endParaRPr>
          </a:p>
          <a:p>
            <a:pPr algn="l"/>
            <a:r>
              <a:rPr lang="fr-FR" sz="3600" dirty="0">
                <a:solidFill>
                  <a:schemeClr val="tx1"/>
                </a:solidFill>
              </a:rPr>
              <a:t>Le garde du corps </a:t>
            </a:r>
            <a:r>
              <a:rPr lang="fr-FR" sz="3600" dirty="0">
                <a:solidFill>
                  <a:srgbClr val="0070C0"/>
                </a:solidFill>
              </a:rPr>
              <a:t>ne</a:t>
            </a:r>
            <a:r>
              <a:rPr lang="fr-FR" sz="3600" dirty="0">
                <a:solidFill>
                  <a:schemeClr val="tx1"/>
                </a:solidFill>
              </a:rPr>
              <a:t> </a:t>
            </a:r>
            <a:r>
              <a:rPr lang="fr-FR" sz="3600" b="1" dirty="0">
                <a:solidFill>
                  <a:schemeClr val="tx1"/>
                </a:solidFill>
              </a:rPr>
              <a:t>l’</a:t>
            </a:r>
            <a:r>
              <a:rPr lang="fr-FR" sz="3600" dirty="0">
                <a:solidFill>
                  <a:srgbClr val="FF0000"/>
                </a:solidFill>
              </a:rPr>
              <a:t>a </a:t>
            </a:r>
            <a:r>
              <a:rPr lang="fr-FR" sz="3600" dirty="0">
                <a:solidFill>
                  <a:srgbClr val="0070C0"/>
                </a:solidFill>
              </a:rPr>
              <a:t>pas</a:t>
            </a:r>
            <a:r>
              <a:rPr lang="fr-FR" sz="3600" dirty="0">
                <a:solidFill>
                  <a:srgbClr val="FF0000"/>
                </a:solidFill>
              </a:rPr>
              <a:t> vu</a:t>
            </a:r>
            <a:r>
              <a:rPr lang="fr-FR" sz="3600" b="1" dirty="0">
                <a:solidFill>
                  <a:schemeClr val="tx1"/>
                </a:solidFill>
              </a:rPr>
              <a:t>e</a:t>
            </a:r>
            <a:r>
              <a:rPr lang="fr-FR" sz="3600" dirty="0">
                <a:solidFill>
                  <a:schemeClr val="tx1"/>
                </a:solidFill>
              </a:rPr>
              <a:t>?</a:t>
            </a:r>
          </a:p>
          <a:p>
            <a:pPr algn="l"/>
            <a:endParaRPr lang="fr-FR" dirty="0"/>
          </a:p>
        </p:txBody>
      </p:sp>
    </p:spTree>
    <p:extLst>
      <p:ext uri="{BB962C8B-B14F-4D97-AF65-F5344CB8AC3E}">
        <p14:creationId xmlns:p14="http://schemas.microsoft.com/office/powerpoint/2010/main" val="1386643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fr-FR" i="1" dirty="0" smtClean="0">
                <a:effectLst>
                  <a:outerShdw blurRad="38100" dist="38100" dir="2700000" algn="tl">
                    <a:srgbClr val="000000">
                      <a:alpha val="43137"/>
                    </a:srgbClr>
                  </a:outerShdw>
                </a:effectLst>
              </a:rPr>
              <a:t>La Tour d’Argent</a:t>
            </a:r>
            <a:endParaRPr lang="fr-FR" i="1" dirty="0">
              <a:effectLst>
                <a:outerShdw blurRad="38100" dist="38100" dir="2700000" algn="tl">
                  <a:srgbClr val="000000">
                    <a:alpha val="43137"/>
                  </a:srgbClr>
                </a:outerShdw>
              </a:effectLst>
            </a:endParaRPr>
          </a:p>
        </p:txBody>
      </p:sp>
      <p:pic>
        <p:nvPicPr>
          <p:cNvPr id="1028" name="Picture 4" descr="https://s-media-cache-ak0.pinimg.com/736x/a1/16/ca/a116ca8a9f0f2482f88f33c8967e1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0104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6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04800"/>
            <a:ext cx="4419600" cy="2133600"/>
          </a:xfrm>
        </p:spPr>
        <p:txBody>
          <a:bodyPr/>
          <a:lstStyle/>
          <a:p>
            <a:r>
              <a:rPr lang="fr-FR" dirty="0" smtClean="0"/>
              <a:t>Au restaurant</a:t>
            </a:r>
            <a:br>
              <a:rPr lang="fr-FR" dirty="0" smtClean="0"/>
            </a:br>
            <a:r>
              <a:rPr lang="fr-FR" b="1" dirty="0" smtClean="0"/>
              <a:t>La Tour d’Argent</a:t>
            </a:r>
            <a:endParaRPr lang="fr-FR" b="1" dirty="0"/>
          </a:p>
        </p:txBody>
      </p:sp>
      <p:sp>
        <p:nvSpPr>
          <p:cNvPr id="3" name="Subtitle 2"/>
          <p:cNvSpPr>
            <a:spLocks noGrp="1"/>
          </p:cNvSpPr>
          <p:nvPr>
            <p:ph type="subTitle" idx="1"/>
          </p:nvPr>
        </p:nvSpPr>
        <p:spPr>
          <a:xfrm>
            <a:off x="423041" y="3276600"/>
            <a:ext cx="8153400" cy="1676400"/>
          </a:xfrm>
        </p:spPr>
        <p:txBody>
          <a:bodyPr>
            <a:normAutofit/>
          </a:bodyPr>
          <a:lstStyle/>
          <a:p>
            <a:pPr algn="l"/>
            <a:r>
              <a:rPr lang="fr-FR" dirty="0" smtClean="0">
                <a:solidFill>
                  <a:schemeClr val="tx1"/>
                </a:solidFill>
              </a:rPr>
              <a:t>Ensuite, Justin </a:t>
            </a:r>
            <a:r>
              <a:rPr lang="fr-FR" dirty="0" smtClean="0">
                <a:solidFill>
                  <a:srgbClr val="00B050"/>
                </a:solidFill>
              </a:rPr>
              <a:t>avait</a:t>
            </a:r>
            <a:r>
              <a:rPr lang="fr-FR" dirty="0" smtClean="0">
                <a:solidFill>
                  <a:schemeClr val="tx1"/>
                </a:solidFill>
              </a:rPr>
              <a:t> très faim!  Il </a:t>
            </a:r>
            <a:r>
              <a:rPr lang="fr-FR" dirty="0" smtClean="0">
                <a:solidFill>
                  <a:srgbClr val="00B050"/>
                </a:solidFill>
              </a:rPr>
              <a:t>avait </a:t>
            </a:r>
            <a:r>
              <a:rPr lang="fr-FR" dirty="0" smtClean="0">
                <a:solidFill>
                  <a:schemeClr val="tx1"/>
                </a:solidFill>
              </a:rPr>
              <a:t>envie de manger.  Alors, Il </a:t>
            </a:r>
            <a:r>
              <a:rPr lang="fr-FR" dirty="0" smtClean="0">
                <a:solidFill>
                  <a:srgbClr val="FF0000"/>
                </a:solidFill>
              </a:rPr>
              <a:t>est allé </a:t>
            </a:r>
            <a:r>
              <a:rPr lang="fr-FR" dirty="0" smtClean="0">
                <a:solidFill>
                  <a:schemeClr val="tx1"/>
                </a:solidFill>
              </a:rPr>
              <a:t>au restaurant.  </a:t>
            </a:r>
          </a:p>
          <a:p>
            <a:pPr algn="l"/>
            <a:r>
              <a:rPr lang="fr-FR" dirty="0" smtClean="0">
                <a:solidFill>
                  <a:schemeClr val="tx1"/>
                </a:solidFill>
              </a:rPr>
              <a:t>Taylor </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est </a:t>
            </a:r>
            <a:r>
              <a:rPr lang="fr-FR" dirty="0" smtClean="0">
                <a:solidFill>
                  <a:srgbClr val="FF0000"/>
                </a:solidFill>
              </a:rPr>
              <a:t>allée</a:t>
            </a:r>
            <a:r>
              <a:rPr lang="fr-FR" dirty="0" smtClean="0">
                <a:solidFill>
                  <a:schemeClr val="tx1"/>
                </a:solidFill>
              </a:rPr>
              <a:t>?  </a:t>
            </a:r>
            <a:r>
              <a:rPr lang="fr-FR" dirty="0" smtClean="0">
                <a:solidFill>
                  <a:schemeClr val="tx1"/>
                </a:solidFill>
              </a:rPr>
              <a:t>Elle </a:t>
            </a:r>
            <a:r>
              <a:rPr lang="fr-FR" dirty="0" smtClean="0">
                <a:solidFill>
                  <a:srgbClr val="0070C0"/>
                </a:solidFill>
              </a:rPr>
              <a:t>n’</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est</a:t>
            </a:r>
            <a:r>
              <a:rPr lang="fr-FR" dirty="0" smtClean="0">
                <a:solidFill>
                  <a:schemeClr val="tx1"/>
                </a:solidFill>
              </a:rPr>
              <a:t> </a:t>
            </a:r>
            <a:r>
              <a:rPr lang="fr-FR" dirty="0" smtClean="0">
                <a:solidFill>
                  <a:srgbClr val="0070C0"/>
                </a:solidFill>
              </a:rPr>
              <a:t>pas</a:t>
            </a:r>
            <a:r>
              <a:rPr lang="fr-FR" dirty="0" smtClean="0">
                <a:solidFill>
                  <a:schemeClr val="tx1"/>
                </a:solidFill>
              </a:rPr>
              <a:t> </a:t>
            </a:r>
            <a:r>
              <a:rPr lang="fr-FR" dirty="0" smtClean="0">
                <a:solidFill>
                  <a:srgbClr val="FF0000"/>
                </a:solidFill>
              </a:rPr>
              <a:t>allée</a:t>
            </a:r>
            <a:r>
              <a:rPr lang="fr-FR" dirty="0" smtClean="0">
                <a:solidFill>
                  <a:schemeClr val="tx1"/>
                </a:solidFill>
              </a:rPr>
              <a:t>?</a:t>
            </a:r>
          </a:p>
          <a:p>
            <a:pPr algn="l"/>
            <a:endParaRPr lang="fr-FR" dirty="0"/>
          </a:p>
        </p:txBody>
      </p:sp>
      <p:pic>
        <p:nvPicPr>
          <p:cNvPr id="5" name="Picture 4" descr="https://s-media-cache-ak0.pinimg.com/736x/a1/16/ca/a116ca8a9f0f2482f88f33c8967e1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41" y="281152"/>
            <a:ext cx="37338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022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04800"/>
            <a:ext cx="4419600" cy="2133600"/>
          </a:xfrm>
        </p:spPr>
        <p:txBody>
          <a:bodyPr/>
          <a:lstStyle/>
          <a:p>
            <a:r>
              <a:rPr lang="fr-FR" dirty="0" smtClean="0"/>
              <a:t>Au restaurant</a:t>
            </a:r>
            <a:br>
              <a:rPr lang="fr-FR" dirty="0" smtClean="0"/>
            </a:br>
            <a:r>
              <a:rPr lang="fr-FR" b="1" dirty="0" smtClean="0"/>
              <a:t>La Tour d’Argent</a:t>
            </a:r>
            <a:endParaRPr lang="fr-FR" b="1" dirty="0"/>
          </a:p>
        </p:txBody>
      </p:sp>
      <p:sp>
        <p:nvSpPr>
          <p:cNvPr id="3" name="Subtitle 2"/>
          <p:cNvSpPr>
            <a:spLocks noGrp="1"/>
          </p:cNvSpPr>
          <p:nvPr>
            <p:ph type="subTitle" idx="1"/>
          </p:nvPr>
        </p:nvSpPr>
        <p:spPr>
          <a:xfrm>
            <a:off x="152400" y="3124200"/>
            <a:ext cx="8839200" cy="3124200"/>
          </a:xfrm>
        </p:spPr>
        <p:txBody>
          <a:bodyPr>
            <a:normAutofit/>
          </a:bodyPr>
          <a:lstStyle/>
          <a:p>
            <a:pPr algn="l"/>
            <a:r>
              <a:rPr lang="fr-FR" dirty="0" smtClean="0">
                <a:solidFill>
                  <a:schemeClr val="tx1"/>
                </a:solidFill>
              </a:rPr>
              <a:t>Le restaurant </a:t>
            </a:r>
            <a:r>
              <a:rPr lang="fr-FR" dirty="0" smtClean="0">
                <a:solidFill>
                  <a:srgbClr val="00B050"/>
                </a:solidFill>
              </a:rPr>
              <a:t>était</a:t>
            </a:r>
            <a:r>
              <a:rPr lang="fr-FR" dirty="0" smtClean="0">
                <a:solidFill>
                  <a:schemeClr val="tx1"/>
                </a:solidFill>
              </a:rPr>
              <a:t> très chic et la vue </a:t>
            </a:r>
            <a:r>
              <a:rPr lang="fr-FR" dirty="0" smtClean="0">
                <a:solidFill>
                  <a:srgbClr val="00B050"/>
                </a:solidFill>
              </a:rPr>
              <a:t>était</a:t>
            </a:r>
            <a:r>
              <a:rPr lang="fr-FR" dirty="0" smtClean="0">
                <a:solidFill>
                  <a:schemeClr val="tx1"/>
                </a:solidFill>
              </a:rPr>
              <a:t> très belle! Taylor y </a:t>
            </a:r>
            <a:r>
              <a:rPr lang="fr-FR" dirty="0" smtClean="0">
                <a:solidFill>
                  <a:srgbClr val="FF0000"/>
                </a:solidFill>
              </a:rPr>
              <a:t>est allée </a:t>
            </a:r>
            <a:r>
              <a:rPr lang="fr-FR" dirty="0" smtClean="0">
                <a:solidFill>
                  <a:schemeClr val="tx1"/>
                </a:solidFill>
              </a:rPr>
              <a:t>aussi</a:t>
            </a:r>
            <a:r>
              <a:rPr lang="fr-FR" dirty="0">
                <a:solidFill>
                  <a:schemeClr val="tx1"/>
                </a:solidFill>
              </a:rPr>
              <a:t> </a:t>
            </a:r>
            <a:r>
              <a:rPr lang="fr-FR" dirty="0" smtClean="0">
                <a:solidFill>
                  <a:schemeClr val="tx1"/>
                </a:solidFill>
              </a:rPr>
              <a:t>mais elle </a:t>
            </a:r>
            <a:r>
              <a:rPr lang="fr-FR" dirty="0" smtClean="0">
                <a:solidFill>
                  <a:srgbClr val="0070C0"/>
                </a:solidFill>
              </a:rPr>
              <a:t>n</a:t>
            </a:r>
            <a:r>
              <a:rPr lang="fr-FR" dirty="0" smtClean="0">
                <a:solidFill>
                  <a:schemeClr val="tx1"/>
                </a:solidFill>
              </a:rPr>
              <a:t>’y </a:t>
            </a:r>
            <a:r>
              <a:rPr lang="fr-FR" dirty="0" smtClean="0">
                <a:solidFill>
                  <a:srgbClr val="FF0000"/>
                </a:solidFill>
              </a:rPr>
              <a:t>est</a:t>
            </a:r>
            <a:r>
              <a:rPr lang="fr-FR" dirty="0" smtClean="0">
                <a:solidFill>
                  <a:schemeClr val="tx1"/>
                </a:solidFill>
              </a:rPr>
              <a:t> </a:t>
            </a:r>
            <a:r>
              <a:rPr lang="fr-FR" dirty="0" smtClean="0">
                <a:solidFill>
                  <a:srgbClr val="0070C0"/>
                </a:solidFill>
              </a:rPr>
              <a:t>pas</a:t>
            </a:r>
            <a:r>
              <a:rPr lang="fr-FR" dirty="0" smtClean="0">
                <a:solidFill>
                  <a:schemeClr val="tx1"/>
                </a:solidFill>
              </a:rPr>
              <a:t> </a:t>
            </a:r>
            <a:r>
              <a:rPr lang="fr-FR" dirty="0" smtClean="0">
                <a:solidFill>
                  <a:srgbClr val="FF0000"/>
                </a:solidFill>
              </a:rPr>
              <a:t>restée</a:t>
            </a:r>
            <a:r>
              <a:rPr lang="fr-FR" dirty="0" smtClean="0">
                <a:solidFill>
                  <a:schemeClr val="tx1"/>
                </a:solidFill>
              </a:rPr>
              <a:t>. Elle </a:t>
            </a:r>
            <a:r>
              <a:rPr lang="fr-FR" dirty="0">
                <a:solidFill>
                  <a:schemeClr val="tx1"/>
                </a:solidFill>
              </a:rPr>
              <a:t>s’</a:t>
            </a:r>
            <a:r>
              <a:rPr lang="fr-FR" dirty="0">
                <a:solidFill>
                  <a:srgbClr val="FF0000"/>
                </a:solidFill>
              </a:rPr>
              <a:t>est approchée</a:t>
            </a:r>
            <a:r>
              <a:rPr lang="fr-FR" dirty="0">
                <a:solidFill>
                  <a:schemeClr val="tx1"/>
                </a:solidFill>
              </a:rPr>
              <a:t> de Justin mais tout d’un coup, </a:t>
            </a:r>
            <a:r>
              <a:rPr lang="fr-FR" dirty="0" smtClean="0">
                <a:solidFill>
                  <a:schemeClr val="tx1"/>
                </a:solidFill>
              </a:rPr>
              <a:t>Selena Gomez </a:t>
            </a:r>
            <a:r>
              <a:rPr lang="fr-FR" dirty="0">
                <a:solidFill>
                  <a:srgbClr val="FF0000"/>
                </a:solidFill>
              </a:rPr>
              <a:t>est arrivée</a:t>
            </a:r>
            <a:r>
              <a:rPr lang="fr-FR" dirty="0">
                <a:solidFill>
                  <a:schemeClr val="tx1"/>
                </a:solidFill>
              </a:rPr>
              <a:t>!  Elle s’</a:t>
            </a:r>
            <a:r>
              <a:rPr lang="fr-FR" dirty="0">
                <a:solidFill>
                  <a:srgbClr val="FF0000"/>
                </a:solidFill>
              </a:rPr>
              <a:t>est assise </a:t>
            </a:r>
            <a:r>
              <a:rPr lang="fr-FR" dirty="0">
                <a:solidFill>
                  <a:schemeClr val="tx1"/>
                </a:solidFill>
              </a:rPr>
              <a:t>à côté de </a:t>
            </a:r>
            <a:r>
              <a:rPr lang="fr-FR" dirty="0" smtClean="0">
                <a:solidFill>
                  <a:schemeClr val="tx1"/>
                </a:solidFill>
              </a:rPr>
              <a:t>Justin.</a:t>
            </a:r>
            <a:endParaRPr lang="fr-FR" dirty="0">
              <a:solidFill>
                <a:schemeClr val="tx1"/>
              </a:solidFill>
            </a:endParaRPr>
          </a:p>
          <a:p>
            <a:pPr algn="l"/>
            <a:endParaRPr lang="fr-FR" dirty="0"/>
          </a:p>
        </p:txBody>
      </p:sp>
      <p:pic>
        <p:nvPicPr>
          <p:cNvPr id="5" name="Picture 4" descr="https://s-media-cache-ak0.pinimg.com/736x/a1/16/ca/a116ca8a9f0f2482f88f33c8967e1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37338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82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04800"/>
            <a:ext cx="4419600" cy="2133600"/>
          </a:xfrm>
        </p:spPr>
        <p:txBody>
          <a:bodyPr/>
          <a:lstStyle/>
          <a:p>
            <a:r>
              <a:rPr lang="fr-FR" dirty="0" smtClean="0"/>
              <a:t>Au restaurant</a:t>
            </a:r>
            <a:br>
              <a:rPr lang="fr-FR" dirty="0" smtClean="0"/>
            </a:br>
            <a:r>
              <a:rPr lang="fr-FR" b="1" dirty="0" smtClean="0"/>
              <a:t>La Tour d’Argent</a:t>
            </a:r>
            <a:endParaRPr lang="fr-FR" b="1" dirty="0"/>
          </a:p>
        </p:txBody>
      </p:sp>
      <p:sp>
        <p:nvSpPr>
          <p:cNvPr id="3" name="Subtitle 2"/>
          <p:cNvSpPr>
            <a:spLocks noGrp="1"/>
          </p:cNvSpPr>
          <p:nvPr>
            <p:ph type="subTitle" idx="1"/>
          </p:nvPr>
        </p:nvSpPr>
        <p:spPr>
          <a:xfrm>
            <a:off x="152400" y="3124200"/>
            <a:ext cx="6858000" cy="3124200"/>
          </a:xfrm>
        </p:spPr>
        <p:txBody>
          <a:bodyPr>
            <a:normAutofit/>
          </a:bodyPr>
          <a:lstStyle/>
          <a:p>
            <a:pPr algn="l"/>
            <a:r>
              <a:rPr lang="fr-FR" dirty="0" smtClean="0">
                <a:solidFill>
                  <a:schemeClr val="tx1"/>
                </a:solidFill>
              </a:rPr>
              <a:t>Selena </a:t>
            </a:r>
            <a:r>
              <a:rPr lang="fr-FR" dirty="0" smtClean="0">
                <a:solidFill>
                  <a:srgbClr val="00B050"/>
                </a:solidFill>
              </a:rPr>
              <a:t>portait</a:t>
            </a:r>
            <a:r>
              <a:rPr lang="fr-FR" dirty="0" smtClean="0">
                <a:solidFill>
                  <a:schemeClr val="tx1"/>
                </a:solidFill>
              </a:rPr>
              <a:t> une petite robe noire et des bijoux très élégants.  Quand Justin l’</a:t>
            </a:r>
            <a:r>
              <a:rPr lang="fr-FR" dirty="0" smtClean="0">
                <a:solidFill>
                  <a:srgbClr val="FF0000"/>
                </a:solidFill>
              </a:rPr>
              <a:t>a vue</a:t>
            </a:r>
            <a:r>
              <a:rPr lang="fr-FR" dirty="0" smtClean="0">
                <a:solidFill>
                  <a:schemeClr val="tx1"/>
                </a:solidFill>
              </a:rPr>
              <a:t>, il lui </a:t>
            </a:r>
            <a:r>
              <a:rPr lang="fr-FR" dirty="0" smtClean="0">
                <a:solidFill>
                  <a:srgbClr val="FF0000"/>
                </a:solidFill>
              </a:rPr>
              <a:t>a dit </a:t>
            </a:r>
            <a:r>
              <a:rPr lang="fr-FR" dirty="0" smtClean="0">
                <a:solidFill>
                  <a:schemeClr val="tx1"/>
                </a:solidFill>
              </a:rPr>
              <a:t>« Oh là </a:t>
            </a:r>
            <a:r>
              <a:rPr lang="fr-FR" dirty="0" err="1" smtClean="0">
                <a:solidFill>
                  <a:schemeClr val="tx1"/>
                </a:solidFill>
              </a:rPr>
              <a:t>là</a:t>
            </a:r>
            <a:r>
              <a:rPr lang="fr-FR" dirty="0" smtClean="0">
                <a:solidFill>
                  <a:schemeClr val="tx1"/>
                </a:solidFill>
              </a:rPr>
              <a:t>, comme tu es belle! » Le repas </a:t>
            </a:r>
            <a:r>
              <a:rPr lang="fr-FR" dirty="0" smtClean="0">
                <a:solidFill>
                  <a:srgbClr val="00B050"/>
                </a:solidFill>
              </a:rPr>
              <a:t>était</a:t>
            </a:r>
            <a:r>
              <a:rPr lang="fr-FR" dirty="0" smtClean="0">
                <a:solidFill>
                  <a:schemeClr val="tx1"/>
                </a:solidFill>
              </a:rPr>
              <a:t> fantastique. Par contre, Taylor </a:t>
            </a:r>
            <a:r>
              <a:rPr lang="fr-FR" dirty="0" smtClean="0">
                <a:solidFill>
                  <a:srgbClr val="0070C0"/>
                </a:solidFill>
              </a:rPr>
              <a:t>n</a:t>
            </a:r>
            <a:r>
              <a:rPr lang="fr-FR" dirty="0" smtClean="0">
                <a:solidFill>
                  <a:schemeClr val="tx1"/>
                </a:solidFill>
              </a:rPr>
              <a:t>’</a:t>
            </a:r>
            <a:r>
              <a:rPr lang="fr-FR" dirty="0" smtClean="0">
                <a:solidFill>
                  <a:srgbClr val="FF0000"/>
                </a:solidFill>
              </a:rPr>
              <a:t>a</a:t>
            </a:r>
            <a:r>
              <a:rPr lang="fr-FR" dirty="0" smtClean="0">
                <a:solidFill>
                  <a:schemeClr val="tx1"/>
                </a:solidFill>
              </a:rPr>
              <a:t> </a:t>
            </a:r>
            <a:r>
              <a:rPr lang="fr-FR" dirty="0" smtClean="0">
                <a:solidFill>
                  <a:srgbClr val="0070C0"/>
                </a:solidFill>
              </a:rPr>
              <a:t>rien</a:t>
            </a:r>
            <a:r>
              <a:rPr lang="fr-FR" dirty="0" smtClean="0">
                <a:solidFill>
                  <a:schemeClr val="tx1"/>
                </a:solidFill>
              </a:rPr>
              <a:t> </a:t>
            </a:r>
            <a:r>
              <a:rPr lang="fr-FR" dirty="0" smtClean="0">
                <a:solidFill>
                  <a:srgbClr val="FF0000"/>
                </a:solidFill>
              </a:rPr>
              <a:t>mangé</a:t>
            </a:r>
            <a:r>
              <a:rPr lang="fr-FR" dirty="0" smtClean="0">
                <a:solidFill>
                  <a:schemeClr val="tx1"/>
                </a:solidFill>
              </a:rPr>
              <a:t>.  </a:t>
            </a:r>
            <a:endParaRPr lang="fr-FR" dirty="0"/>
          </a:p>
        </p:txBody>
      </p:sp>
      <p:pic>
        <p:nvPicPr>
          <p:cNvPr id="5" name="Picture 4" descr="https://s-media-cache-ak0.pinimg.com/736x/a1/16/ca/a116ca8a9f0f2482f88f33c8967e1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37338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media-cache-ak0.pinimg.com/564x/a0/20/10/a02010eba2474e17bfb41c782af11e89.jpg"/>
          <p:cNvPicPr>
            <a:picLocks noChangeAspect="1" noChangeArrowheads="1"/>
          </p:cNvPicPr>
          <p:nvPr/>
        </p:nvPicPr>
        <p:blipFill rotWithShape="1">
          <a:blip r:embed="rId3">
            <a:extLst>
              <a:ext uri="{28A0092B-C50C-407E-A947-70E740481C1C}">
                <a14:useLocalDpi xmlns:a14="http://schemas.microsoft.com/office/drawing/2010/main" val="0"/>
              </a:ext>
            </a:extLst>
          </a:blip>
          <a:srcRect l="22004" t="2668" r="32606" b="3933"/>
          <a:stretch/>
        </p:blipFill>
        <p:spPr bwMode="auto">
          <a:xfrm>
            <a:off x="7162800" y="2286000"/>
            <a:ext cx="123241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04800"/>
            <a:ext cx="4419600" cy="2133600"/>
          </a:xfrm>
        </p:spPr>
        <p:txBody>
          <a:bodyPr/>
          <a:lstStyle/>
          <a:p>
            <a:r>
              <a:rPr lang="fr-FR" dirty="0" smtClean="0"/>
              <a:t>Au restaurant</a:t>
            </a:r>
            <a:br>
              <a:rPr lang="fr-FR" dirty="0" smtClean="0"/>
            </a:br>
            <a:r>
              <a:rPr lang="fr-FR" b="1" dirty="0" smtClean="0"/>
              <a:t>La Tour d’Argent</a:t>
            </a:r>
            <a:endParaRPr lang="fr-FR" b="1" dirty="0"/>
          </a:p>
        </p:txBody>
      </p:sp>
      <p:sp>
        <p:nvSpPr>
          <p:cNvPr id="3" name="Subtitle 2"/>
          <p:cNvSpPr>
            <a:spLocks noGrp="1"/>
          </p:cNvSpPr>
          <p:nvPr>
            <p:ph type="subTitle" idx="1"/>
          </p:nvPr>
        </p:nvSpPr>
        <p:spPr>
          <a:xfrm>
            <a:off x="457200" y="3124199"/>
            <a:ext cx="6400800" cy="3001797"/>
          </a:xfrm>
        </p:spPr>
        <p:txBody>
          <a:bodyPr>
            <a:normAutofit/>
          </a:bodyPr>
          <a:lstStyle/>
          <a:p>
            <a:pPr algn="l"/>
            <a:r>
              <a:rPr lang="fr-FR" dirty="0" smtClean="0">
                <a:solidFill>
                  <a:schemeClr val="tx1"/>
                </a:solidFill>
              </a:rPr>
              <a:t>Justin et Selena </a:t>
            </a:r>
            <a:r>
              <a:rPr lang="fr-FR" dirty="0" smtClean="0">
                <a:solidFill>
                  <a:srgbClr val="00B050"/>
                </a:solidFill>
              </a:rPr>
              <a:t>riaient</a:t>
            </a:r>
            <a:r>
              <a:rPr lang="fr-FR" dirty="0" smtClean="0">
                <a:solidFill>
                  <a:schemeClr val="tx1"/>
                </a:solidFill>
              </a:rPr>
              <a:t>.  </a:t>
            </a:r>
          </a:p>
          <a:p>
            <a:pPr algn="l"/>
            <a:r>
              <a:rPr lang="fr-FR" dirty="0" smtClean="0">
                <a:solidFill>
                  <a:schemeClr val="tx1"/>
                </a:solidFill>
              </a:rPr>
              <a:t>Ils s’</a:t>
            </a:r>
            <a:r>
              <a:rPr lang="fr-FR" dirty="0" smtClean="0">
                <a:solidFill>
                  <a:srgbClr val="00B050"/>
                </a:solidFill>
              </a:rPr>
              <a:t>embrassaient</a:t>
            </a:r>
            <a:r>
              <a:rPr lang="fr-FR" dirty="0" smtClean="0">
                <a:solidFill>
                  <a:schemeClr val="tx1"/>
                </a:solidFill>
              </a:rPr>
              <a:t>!</a:t>
            </a:r>
          </a:p>
          <a:p>
            <a:pPr algn="l"/>
            <a:endParaRPr lang="fr-FR" dirty="0" smtClean="0">
              <a:solidFill>
                <a:schemeClr val="tx1"/>
              </a:solidFill>
            </a:endParaRPr>
          </a:p>
          <a:p>
            <a:pPr algn="l"/>
            <a:r>
              <a:rPr lang="fr-FR" dirty="0" smtClean="0">
                <a:solidFill>
                  <a:schemeClr val="tx1"/>
                </a:solidFill>
              </a:rPr>
              <a:t>Taylor </a:t>
            </a:r>
            <a:r>
              <a:rPr lang="fr-FR" dirty="0">
                <a:solidFill>
                  <a:srgbClr val="FF0000"/>
                </a:solidFill>
              </a:rPr>
              <a:t>est partie </a:t>
            </a:r>
            <a:r>
              <a:rPr lang="fr-FR" dirty="0">
                <a:solidFill>
                  <a:schemeClr val="tx1"/>
                </a:solidFill>
              </a:rPr>
              <a:t>sans </a:t>
            </a:r>
            <a:r>
              <a:rPr lang="fr-FR" dirty="0" err="1">
                <a:solidFill>
                  <a:schemeClr val="tx1"/>
                </a:solidFill>
              </a:rPr>
              <a:t>selfie</a:t>
            </a:r>
            <a:r>
              <a:rPr lang="fr-FR" dirty="0">
                <a:solidFill>
                  <a:schemeClr val="tx1"/>
                </a:solidFill>
              </a:rPr>
              <a:t>! Elle </a:t>
            </a:r>
            <a:r>
              <a:rPr lang="fr-FR" dirty="0" smtClean="0">
                <a:solidFill>
                  <a:srgbClr val="00B050"/>
                </a:solidFill>
              </a:rPr>
              <a:t>était </a:t>
            </a:r>
            <a:r>
              <a:rPr lang="fr-FR" dirty="0" smtClean="0">
                <a:solidFill>
                  <a:schemeClr val="tx1"/>
                </a:solidFill>
              </a:rPr>
              <a:t>é</a:t>
            </a:r>
            <a:r>
              <a:rPr lang="fr-FR" dirty="0" smtClean="0">
                <a:solidFill>
                  <a:schemeClr val="tx1"/>
                </a:solidFill>
              </a:rPr>
              <a:t>nervée</a:t>
            </a:r>
            <a:r>
              <a:rPr lang="fr-FR" dirty="0">
                <a:solidFill>
                  <a:schemeClr val="tx1"/>
                </a:solidFill>
              </a:rPr>
              <a:t>.</a:t>
            </a:r>
          </a:p>
          <a:p>
            <a:pPr algn="l"/>
            <a:endParaRPr lang="fr-FR" dirty="0"/>
          </a:p>
        </p:txBody>
      </p:sp>
      <p:pic>
        <p:nvPicPr>
          <p:cNvPr id="9220" name="Picture 4" descr="https://pmchollywoodlife.files.wordpress.com/2015/11/selena-gomez-justin-bieber-shared-big-laugh-after-nude-pic-scandal-ft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2" t="3203" r="1122" b="47730"/>
          <a:stretch/>
        </p:blipFill>
        <p:spPr bwMode="auto">
          <a:xfrm>
            <a:off x="5181600" y="2583221"/>
            <a:ext cx="2270760" cy="1671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media-cache-ak0.pinimg.com/736x/a1/16/ca/a116ca8a9f0f2482f88f33c8967e11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41" y="281152"/>
            <a:ext cx="37338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online.com/eol_images/Entire_Site/2014911/rs_560x415-141011082752-1024.Taylor-Swift-Graham-Norton.jl.1011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09" r="5203"/>
          <a:stretch/>
        </p:blipFill>
        <p:spPr bwMode="auto">
          <a:xfrm>
            <a:off x="7010400" y="4800600"/>
            <a:ext cx="1508760" cy="159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36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1"/>
            <a:ext cx="8763000" cy="1143000"/>
          </a:xfrm>
        </p:spPr>
        <p:txBody>
          <a:bodyPr>
            <a:normAutofit fontScale="90000"/>
          </a:bodyPr>
          <a:lstStyle/>
          <a:p>
            <a:r>
              <a:rPr lang="fr-FR" sz="6000" dirty="0" smtClean="0"/>
              <a:t>au restaurant </a:t>
            </a:r>
            <a:r>
              <a:rPr lang="fr-FR" sz="6000" i="1" dirty="0" smtClean="0">
                <a:solidFill>
                  <a:srgbClr val="CC0099"/>
                </a:solidFill>
              </a:rPr>
              <a:t>La Tour d’Argent</a:t>
            </a:r>
            <a:endParaRPr lang="fr-FR" sz="6000" i="1" dirty="0">
              <a:solidFill>
                <a:srgbClr val="CC0099"/>
              </a:solidFill>
            </a:endParaRPr>
          </a:p>
        </p:txBody>
      </p:sp>
      <p:sp>
        <p:nvSpPr>
          <p:cNvPr id="3" name="Subtitle 2"/>
          <p:cNvSpPr>
            <a:spLocks noGrp="1"/>
          </p:cNvSpPr>
          <p:nvPr>
            <p:ph type="subTitle" idx="1"/>
          </p:nvPr>
        </p:nvSpPr>
        <p:spPr>
          <a:xfrm>
            <a:off x="76200" y="1981200"/>
            <a:ext cx="8991600" cy="3657600"/>
          </a:xfrm>
        </p:spPr>
        <p:txBody>
          <a:bodyPr/>
          <a:lstStyle/>
          <a:p>
            <a:pPr algn="l"/>
            <a:r>
              <a:rPr lang="fr-FR" sz="3600" dirty="0">
                <a:solidFill>
                  <a:schemeClr val="tx1"/>
                </a:solidFill>
              </a:rPr>
              <a:t>À </a:t>
            </a:r>
            <a:r>
              <a:rPr lang="fr-FR" sz="3600" dirty="0" smtClean="0">
                <a:solidFill>
                  <a:schemeClr val="tx1"/>
                </a:solidFill>
              </a:rPr>
              <a:t>La Tour d’Argent, </a:t>
            </a:r>
            <a:r>
              <a:rPr lang="fr-FR" sz="3600" dirty="0">
                <a:solidFill>
                  <a:schemeClr val="tx1"/>
                </a:solidFill>
              </a:rPr>
              <a:t>Justin </a:t>
            </a:r>
            <a:r>
              <a:rPr lang="fr-FR" sz="3600" dirty="0">
                <a:solidFill>
                  <a:srgbClr val="0070C0"/>
                </a:solidFill>
              </a:rPr>
              <a:t>n</a:t>
            </a:r>
            <a:r>
              <a:rPr lang="fr-FR" sz="3600" dirty="0">
                <a:solidFill>
                  <a:schemeClr val="tx1"/>
                </a:solidFill>
              </a:rPr>
              <a:t>’</a:t>
            </a:r>
            <a:r>
              <a:rPr lang="fr-FR" sz="3600" dirty="0">
                <a:solidFill>
                  <a:srgbClr val="FF0000"/>
                </a:solidFill>
              </a:rPr>
              <a:t>a</a:t>
            </a:r>
            <a:r>
              <a:rPr lang="fr-FR" sz="3600" dirty="0">
                <a:solidFill>
                  <a:schemeClr val="tx1"/>
                </a:solidFill>
              </a:rPr>
              <a:t> </a:t>
            </a:r>
            <a:r>
              <a:rPr lang="fr-FR" sz="3600" dirty="0">
                <a:solidFill>
                  <a:srgbClr val="0070C0"/>
                </a:solidFill>
              </a:rPr>
              <a:t>pas</a:t>
            </a:r>
            <a:r>
              <a:rPr lang="fr-FR" sz="3600" dirty="0">
                <a:solidFill>
                  <a:schemeClr val="tx1"/>
                </a:solidFill>
              </a:rPr>
              <a:t> </a:t>
            </a:r>
            <a:r>
              <a:rPr lang="fr-FR" sz="3600" dirty="0">
                <a:solidFill>
                  <a:srgbClr val="FF0000"/>
                </a:solidFill>
              </a:rPr>
              <a:t>vu</a:t>
            </a:r>
            <a:r>
              <a:rPr lang="fr-FR" sz="3600" dirty="0">
                <a:solidFill>
                  <a:schemeClr val="tx1"/>
                </a:solidFill>
              </a:rPr>
              <a:t> </a:t>
            </a:r>
            <a:r>
              <a:rPr lang="fr-FR" sz="3600" b="1" dirty="0">
                <a:solidFill>
                  <a:schemeClr val="tx1"/>
                </a:solidFill>
              </a:rPr>
              <a:t>Taylor</a:t>
            </a:r>
            <a:r>
              <a:rPr lang="fr-FR" sz="3600" dirty="0">
                <a:solidFill>
                  <a:schemeClr val="tx1"/>
                </a:solidFill>
              </a:rPr>
              <a:t>. </a:t>
            </a:r>
          </a:p>
          <a:p>
            <a:pPr algn="l"/>
            <a:endParaRPr lang="fr-FR" sz="3600" dirty="0">
              <a:solidFill>
                <a:schemeClr val="tx1"/>
              </a:solidFill>
            </a:endParaRPr>
          </a:p>
          <a:p>
            <a:pPr algn="l"/>
            <a:r>
              <a:rPr lang="fr-FR" sz="3600" dirty="0">
                <a:solidFill>
                  <a:schemeClr val="tx1"/>
                </a:solidFill>
              </a:rPr>
              <a:t>Cependant, le garde du corps de Justin </a:t>
            </a:r>
            <a:r>
              <a:rPr lang="fr-FR" sz="3600" b="1" dirty="0">
                <a:solidFill>
                  <a:schemeClr val="tx1"/>
                </a:solidFill>
              </a:rPr>
              <a:t>l’</a:t>
            </a:r>
            <a:r>
              <a:rPr lang="fr-FR" sz="3600" dirty="0">
                <a:solidFill>
                  <a:srgbClr val="FF0000"/>
                </a:solidFill>
              </a:rPr>
              <a:t>a vu</a:t>
            </a:r>
            <a:r>
              <a:rPr lang="fr-FR" sz="3600" b="1" dirty="0">
                <a:solidFill>
                  <a:schemeClr val="tx1"/>
                </a:solidFill>
              </a:rPr>
              <a:t>e</a:t>
            </a:r>
            <a:r>
              <a:rPr lang="fr-FR" sz="3600" dirty="0">
                <a:solidFill>
                  <a:schemeClr val="tx1"/>
                </a:solidFill>
              </a:rPr>
              <a:t>!</a:t>
            </a:r>
          </a:p>
          <a:p>
            <a:pPr algn="l"/>
            <a:endParaRPr lang="fr-FR" dirty="0"/>
          </a:p>
        </p:txBody>
      </p:sp>
    </p:spTree>
    <p:extLst>
      <p:ext uri="{BB962C8B-B14F-4D97-AF65-F5344CB8AC3E}">
        <p14:creationId xmlns:p14="http://schemas.microsoft.com/office/powerpoint/2010/main" val="3762761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04800"/>
            <a:ext cx="4419600" cy="2133600"/>
          </a:xfrm>
        </p:spPr>
        <p:txBody>
          <a:bodyPr/>
          <a:lstStyle/>
          <a:p>
            <a:r>
              <a:rPr lang="fr-FR" dirty="0" smtClean="0"/>
              <a:t>Au restaurant</a:t>
            </a:r>
            <a:br>
              <a:rPr lang="fr-FR" dirty="0" smtClean="0"/>
            </a:br>
            <a:r>
              <a:rPr lang="fr-FR" b="1" dirty="0" smtClean="0"/>
              <a:t>La Tour d’Argent</a:t>
            </a:r>
            <a:endParaRPr lang="fr-FR" b="1" dirty="0"/>
          </a:p>
        </p:txBody>
      </p:sp>
      <p:sp>
        <p:nvSpPr>
          <p:cNvPr id="3" name="Subtitle 2"/>
          <p:cNvSpPr>
            <a:spLocks noGrp="1"/>
          </p:cNvSpPr>
          <p:nvPr>
            <p:ph type="subTitle" idx="1"/>
          </p:nvPr>
        </p:nvSpPr>
        <p:spPr>
          <a:xfrm>
            <a:off x="228600" y="3352800"/>
            <a:ext cx="8763000" cy="3200400"/>
          </a:xfrm>
        </p:spPr>
        <p:txBody>
          <a:bodyPr>
            <a:normAutofit lnSpcReduction="10000"/>
          </a:bodyPr>
          <a:lstStyle/>
          <a:p>
            <a:pPr algn="l"/>
            <a:r>
              <a:rPr lang="fr-FR" dirty="0" smtClean="0">
                <a:solidFill>
                  <a:schemeClr val="tx1"/>
                </a:solidFill>
              </a:rPr>
              <a:t>Justin et Selena </a:t>
            </a:r>
            <a:r>
              <a:rPr lang="fr-FR" dirty="0" smtClean="0">
                <a:solidFill>
                  <a:srgbClr val="FF0000"/>
                </a:solidFill>
              </a:rPr>
              <a:t>ont mangé </a:t>
            </a:r>
            <a:r>
              <a:rPr lang="fr-FR" dirty="0" smtClean="0">
                <a:solidFill>
                  <a:schemeClr val="tx1"/>
                </a:solidFill>
              </a:rPr>
              <a:t>ensemble</a:t>
            </a:r>
            <a:r>
              <a:rPr lang="fr-FR" dirty="0">
                <a:solidFill>
                  <a:schemeClr val="tx1"/>
                </a:solidFill>
              </a:rPr>
              <a:t> </a:t>
            </a:r>
            <a:r>
              <a:rPr lang="fr-FR" dirty="0" smtClean="0">
                <a:solidFill>
                  <a:schemeClr val="tx1"/>
                </a:solidFill>
              </a:rPr>
              <a:t>au restaurant.</a:t>
            </a:r>
          </a:p>
          <a:p>
            <a:pPr algn="l"/>
            <a:endParaRPr lang="fr-FR" sz="800" dirty="0">
              <a:solidFill>
                <a:schemeClr val="tx1"/>
              </a:solidFill>
            </a:endParaRPr>
          </a:p>
          <a:p>
            <a:pPr algn="l"/>
            <a:r>
              <a:rPr lang="fr-FR" dirty="0" smtClean="0">
                <a:solidFill>
                  <a:schemeClr val="tx1"/>
                </a:solidFill>
              </a:rPr>
              <a:t>Est-ce que Taylor </a:t>
            </a:r>
            <a:r>
              <a:rPr lang="fr-FR" dirty="0" smtClean="0">
                <a:solidFill>
                  <a:srgbClr val="FF0000"/>
                </a:solidFill>
              </a:rPr>
              <a:t>y</a:t>
            </a:r>
            <a:r>
              <a:rPr lang="fr-FR" dirty="0" smtClean="0">
                <a:solidFill>
                  <a:schemeClr val="tx1"/>
                </a:solidFill>
              </a:rPr>
              <a:t> a mangé?</a:t>
            </a:r>
          </a:p>
          <a:p>
            <a:pPr algn="l"/>
            <a:r>
              <a:rPr lang="fr-FR" dirty="0" smtClean="0">
                <a:solidFill>
                  <a:schemeClr val="tx1"/>
                </a:solidFill>
              </a:rPr>
              <a:t>Non, elle </a:t>
            </a:r>
            <a:r>
              <a:rPr lang="fr-FR" dirty="0" smtClean="0">
                <a:solidFill>
                  <a:srgbClr val="0070C0"/>
                </a:solidFill>
              </a:rPr>
              <a:t>n</a:t>
            </a:r>
            <a:r>
              <a:rPr lang="fr-FR" dirty="0" smtClean="0">
                <a:solidFill>
                  <a:schemeClr val="tx1"/>
                </a:solidFill>
              </a:rPr>
              <a:t>’</a:t>
            </a:r>
            <a:r>
              <a:rPr lang="fr-FR" dirty="0" smtClean="0">
                <a:solidFill>
                  <a:srgbClr val="FF0000"/>
                </a:solidFill>
              </a:rPr>
              <a:t>y</a:t>
            </a:r>
            <a:r>
              <a:rPr lang="fr-FR" dirty="0" smtClean="0">
                <a:solidFill>
                  <a:schemeClr val="tx1"/>
                </a:solidFill>
              </a:rPr>
              <a:t> a </a:t>
            </a:r>
            <a:r>
              <a:rPr lang="fr-FR" dirty="0" smtClean="0">
                <a:solidFill>
                  <a:srgbClr val="0070C0"/>
                </a:solidFill>
              </a:rPr>
              <a:t>pas</a:t>
            </a:r>
            <a:r>
              <a:rPr lang="fr-FR" dirty="0" smtClean="0">
                <a:solidFill>
                  <a:schemeClr val="tx1"/>
                </a:solidFill>
              </a:rPr>
              <a:t> mangé! Mais, elle </a:t>
            </a:r>
            <a:r>
              <a:rPr lang="fr-FR" dirty="0" smtClean="0">
                <a:solidFill>
                  <a:srgbClr val="FF0000"/>
                </a:solidFill>
              </a:rPr>
              <a:t>a regardé </a:t>
            </a:r>
            <a:r>
              <a:rPr lang="fr-FR" dirty="0" smtClean="0">
                <a:solidFill>
                  <a:schemeClr val="tx1"/>
                </a:solidFill>
              </a:rPr>
              <a:t>de loin!  Elle n’</a:t>
            </a:r>
            <a:r>
              <a:rPr lang="fr-FR" dirty="0" smtClean="0">
                <a:solidFill>
                  <a:srgbClr val="00B050"/>
                </a:solidFill>
              </a:rPr>
              <a:t>était</a:t>
            </a:r>
            <a:r>
              <a:rPr lang="fr-FR" dirty="0" smtClean="0">
                <a:solidFill>
                  <a:schemeClr val="tx1"/>
                </a:solidFill>
              </a:rPr>
              <a:t> pas contente.  Elle </a:t>
            </a:r>
            <a:r>
              <a:rPr lang="fr-FR" dirty="0" smtClean="0">
                <a:solidFill>
                  <a:srgbClr val="00B050"/>
                </a:solidFill>
              </a:rPr>
              <a:t>voudrait</a:t>
            </a:r>
            <a:r>
              <a:rPr lang="fr-FR" dirty="0" smtClean="0">
                <a:solidFill>
                  <a:schemeClr val="tx1"/>
                </a:solidFill>
              </a:rPr>
              <a:t> un </a:t>
            </a:r>
            <a:r>
              <a:rPr lang="fr-FR" dirty="0" err="1" smtClean="0">
                <a:solidFill>
                  <a:schemeClr val="tx1"/>
                </a:solidFill>
              </a:rPr>
              <a:t>selfie</a:t>
            </a:r>
            <a:r>
              <a:rPr lang="fr-FR" dirty="0" smtClean="0">
                <a:solidFill>
                  <a:schemeClr val="tx1"/>
                </a:solidFill>
              </a:rPr>
              <a:t>!  Elle </a:t>
            </a:r>
            <a:r>
              <a:rPr lang="fr-FR" b="1" dirty="0" smtClean="0">
                <a:solidFill>
                  <a:srgbClr val="993366"/>
                </a:solidFill>
              </a:rPr>
              <a:t>donnera</a:t>
            </a:r>
            <a:r>
              <a:rPr lang="fr-FR" dirty="0" smtClean="0">
                <a:solidFill>
                  <a:schemeClr val="tx1"/>
                </a:solidFill>
              </a:rPr>
              <a:t> un concert ce soir et elle ne peut pas attendre!</a:t>
            </a:r>
          </a:p>
          <a:p>
            <a:pPr algn="l"/>
            <a:endParaRPr lang="fr-FR" dirty="0">
              <a:solidFill>
                <a:schemeClr val="tx1"/>
              </a:solidFill>
            </a:endParaRPr>
          </a:p>
          <a:p>
            <a:pPr algn="l"/>
            <a:endParaRPr lang="fr-FR" dirty="0" smtClean="0">
              <a:solidFill>
                <a:schemeClr val="tx1"/>
              </a:solidFill>
            </a:endParaRPr>
          </a:p>
          <a:p>
            <a:pPr algn="l"/>
            <a:endParaRPr lang="fr-FR" dirty="0"/>
          </a:p>
        </p:txBody>
      </p:sp>
      <p:pic>
        <p:nvPicPr>
          <p:cNvPr id="1026" name="Picture 2" descr="https://s-media-cache-ak0.pinimg.com/564x/0d/b9/64/0db964ae6e07de19a0fbfc92c12f4e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2895600" cy="289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26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200400"/>
            <a:ext cx="8534400" cy="2362200"/>
          </a:xfrm>
        </p:spPr>
        <p:txBody>
          <a:bodyPr>
            <a:normAutofit/>
          </a:bodyPr>
          <a:lstStyle/>
          <a:p>
            <a:pPr algn="l"/>
            <a:r>
              <a:rPr lang="fr-FR" dirty="0" smtClean="0">
                <a:solidFill>
                  <a:schemeClr val="tx1"/>
                </a:solidFill>
              </a:rPr>
              <a:t>Taylor </a:t>
            </a:r>
            <a:r>
              <a:rPr lang="fr-FR" dirty="0">
                <a:solidFill>
                  <a:schemeClr val="tx1"/>
                </a:solidFill>
              </a:rPr>
              <a:t>Swift adore Justin Bieber parce qu’il est un bon </a:t>
            </a:r>
            <a:r>
              <a:rPr lang="fr-FR" dirty="0" smtClean="0">
                <a:solidFill>
                  <a:schemeClr val="tx1"/>
                </a:solidFill>
              </a:rPr>
              <a:t>chanteur.  Elle </a:t>
            </a:r>
            <a:r>
              <a:rPr lang="fr-FR" dirty="0">
                <a:solidFill>
                  <a:schemeClr val="tx1"/>
                </a:solidFill>
              </a:rPr>
              <a:t>veut prendre un </a:t>
            </a:r>
            <a:r>
              <a:rPr lang="fr-FR" dirty="0" err="1">
                <a:solidFill>
                  <a:schemeClr val="tx1"/>
                </a:solidFill>
              </a:rPr>
              <a:t>selfie</a:t>
            </a:r>
            <a:r>
              <a:rPr lang="fr-FR" dirty="0">
                <a:solidFill>
                  <a:schemeClr val="tx1"/>
                </a:solidFill>
              </a:rPr>
              <a:t> avec lui ! </a:t>
            </a:r>
            <a:r>
              <a:rPr lang="fr-FR" dirty="0" smtClean="0">
                <a:solidFill>
                  <a:schemeClr val="tx1"/>
                </a:solidFill>
              </a:rPr>
              <a:t>En fait, </a:t>
            </a:r>
            <a:r>
              <a:rPr lang="fr-FR" u="sng" dirty="0" smtClean="0">
                <a:solidFill>
                  <a:srgbClr val="0070C0"/>
                </a:solidFill>
              </a:rPr>
              <a:t>il est indispensable qu</a:t>
            </a:r>
            <a:r>
              <a:rPr lang="fr-FR" dirty="0" smtClean="0">
                <a:solidFill>
                  <a:schemeClr val="tx1"/>
                </a:solidFill>
              </a:rPr>
              <a:t>’elle </a:t>
            </a:r>
            <a:r>
              <a:rPr lang="fr-FR" dirty="0" smtClean="0">
                <a:solidFill>
                  <a:srgbClr val="0070C0"/>
                </a:solidFill>
              </a:rPr>
              <a:t>prenne</a:t>
            </a:r>
            <a:r>
              <a:rPr lang="fr-FR" dirty="0" smtClean="0">
                <a:solidFill>
                  <a:schemeClr val="tx1"/>
                </a:solidFill>
              </a:rPr>
              <a:t> un </a:t>
            </a:r>
            <a:r>
              <a:rPr lang="fr-FR" dirty="0" err="1" smtClean="0">
                <a:solidFill>
                  <a:schemeClr val="tx1"/>
                </a:solidFill>
              </a:rPr>
              <a:t>selfie</a:t>
            </a:r>
            <a:r>
              <a:rPr lang="fr-FR" dirty="0" smtClean="0">
                <a:solidFill>
                  <a:schemeClr val="tx1"/>
                </a:solidFill>
              </a:rPr>
              <a:t> avec lui!!!  Alors, elle </a:t>
            </a:r>
            <a:r>
              <a:rPr lang="fr-FR" b="1" dirty="0" smtClean="0">
                <a:solidFill>
                  <a:srgbClr val="993366"/>
                </a:solidFill>
              </a:rPr>
              <a:t>suivra</a:t>
            </a:r>
            <a:r>
              <a:rPr lang="fr-FR" dirty="0" smtClean="0">
                <a:solidFill>
                  <a:schemeClr val="tx1"/>
                </a:solidFill>
              </a:rPr>
              <a:t> Justin partout!</a:t>
            </a:r>
            <a:endParaRPr lang="fr-FR" dirty="0">
              <a:solidFill>
                <a:schemeClr val="tx1"/>
              </a:solidFill>
            </a:endParaRPr>
          </a:p>
        </p:txBody>
      </p:sp>
      <p:pic>
        <p:nvPicPr>
          <p:cNvPr id="3074" name="Picture 2" descr="http://assets.rollingstone.com/assets/images/story/taylor-swift-justin-bieber-rule-list-of-top-earning-celebs-under-30-20120713/rect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4047393" cy="272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6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49"/>
            <a:ext cx="4419600" cy="2133600"/>
          </a:xfrm>
        </p:spPr>
        <p:txBody>
          <a:bodyPr/>
          <a:lstStyle/>
          <a:p>
            <a:r>
              <a:rPr lang="fr-FR" dirty="0" smtClean="0"/>
              <a:t>À la discothèque</a:t>
            </a:r>
            <a:endParaRPr lang="fr-FR" b="1" dirty="0"/>
          </a:p>
        </p:txBody>
      </p:sp>
      <p:sp>
        <p:nvSpPr>
          <p:cNvPr id="3" name="Subtitle 2"/>
          <p:cNvSpPr>
            <a:spLocks noGrp="1"/>
          </p:cNvSpPr>
          <p:nvPr>
            <p:ph type="subTitle" idx="1"/>
          </p:nvPr>
        </p:nvSpPr>
        <p:spPr>
          <a:xfrm>
            <a:off x="3429000" y="1752600"/>
            <a:ext cx="5559126" cy="2438400"/>
          </a:xfrm>
        </p:spPr>
        <p:txBody>
          <a:bodyPr>
            <a:normAutofit fontScale="92500" lnSpcReduction="10000"/>
          </a:bodyPr>
          <a:lstStyle/>
          <a:p>
            <a:pPr algn="l"/>
            <a:r>
              <a:rPr lang="fr-FR" dirty="0" smtClean="0">
                <a:solidFill>
                  <a:schemeClr val="tx1"/>
                </a:solidFill>
              </a:rPr>
              <a:t>Finalement, Justin et Selena </a:t>
            </a:r>
            <a:r>
              <a:rPr lang="fr-FR" dirty="0" smtClean="0">
                <a:solidFill>
                  <a:srgbClr val="FF0000"/>
                </a:solidFill>
              </a:rPr>
              <a:t>sont partis</a:t>
            </a:r>
            <a:r>
              <a:rPr lang="fr-FR" dirty="0" smtClean="0">
                <a:solidFill>
                  <a:schemeClr val="tx1"/>
                </a:solidFill>
              </a:rPr>
              <a:t> et ils </a:t>
            </a:r>
            <a:r>
              <a:rPr lang="fr-FR" dirty="0" smtClean="0">
                <a:solidFill>
                  <a:srgbClr val="FF0000"/>
                </a:solidFill>
              </a:rPr>
              <a:t>sont allés </a:t>
            </a:r>
            <a:r>
              <a:rPr lang="fr-FR" dirty="0" smtClean="0">
                <a:solidFill>
                  <a:schemeClr val="tx1"/>
                </a:solidFill>
              </a:rPr>
              <a:t>à la discothèque.</a:t>
            </a:r>
          </a:p>
          <a:p>
            <a:pPr algn="l"/>
            <a:endParaRPr lang="fr-FR" dirty="0">
              <a:solidFill>
                <a:schemeClr val="tx1"/>
              </a:solidFill>
            </a:endParaRPr>
          </a:p>
          <a:p>
            <a:pPr algn="l"/>
            <a:r>
              <a:rPr lang="fr-FR" dirty="0" smtClean="0">
                <a:solidFill>
                  <a:schemeClr val="tx1"/>
                </a:solidFill>
              </a:rPr>
              <a:t>Est-ce que Taylor </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est allée</a:t>
            </a:r>
            <a:r>
              <a:rPr lang="fr-FR" dirty="0" smtClean="0">
                <a:solidFill>
                  <a:schemeClr val="tx1"/>
                </a:solidFill>
              </a:rPr>
              <a:t>?  </a:t>
            </a:r>
          </a:p>
          <a:p>
            <a:pPr algn="l"/>
            <a:endParaRPr lang="fr-FR" dirty="0"/>
          </a:p>
        </p:txBody>
      </p:sp>
      <p:pic>
        <p:nvPicPr>
          <p:cNvPr id="8194" name="Picture 2" descr="http://images.j-14.com/uploads/photos/file/119713/justin-bieber-selena-gomez-jelena-7.jpg?crop=top&amp;fit=clip&amp;h=500&amp;w=6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2527173"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91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86852"/>
            <a:ext cx="4419600" cy="2133600"/>
          </a:xfrm>
        </p:spPr>
        <p:txBody>
          <a:bodyPr/>
          <a:lstStyle/>
          <a:p>
            <a:endParaRPr lang="fr-FR" b="1" dirty="0"/>
          </a:p>
        </p:txBody>
      </p:sp>
      <p:sp>
        <p:nvSpPr>
          <p:cNvPr id="3" name="Subtitle 2"/>
          <p:cNvSpPr>
            <a:spLocks noGrp="1"/>
          </p:cNvSpPr>
          <p:nvPr>
            <p:ph type="subTitle" idx="1"/>
          </p:nvPr>
        </p:nvSpPr>
        <p:spPr>
          <a:xfrm>
            <a:off x="445476" y="3886200"/>
            <a:ext cx="8393723" cy="2438400"/>
          </a:xfrm>
        </p:spPr>
        <p:txBody>
          <a:bodyPr>
            <a:normAutofit/>
          </a:bodyPr>
          <a:lstStyle/>
          <a:p>
            <a:pPr algn="l"/>
            <a:r>
              <a:rPr lang="fr-FR" sz="4800" dirty="0" smtClean="0">
                <a:solidFill>
                  <a:schemeClr val="tx1"/>
                </a:solidFill>
              </a:rPr>
              <a:t>Mais non!  Elle </a:t>
            </a:r>
            <a:r>
              <a:rPr lang="fr-FR" sz="4800" dirty="0" smtClean="0">
                <a:solidFill>
                  <a:srgbClr val="0070C0"/>
                </a:solidFill>
              </a:rPr>
              <a:t>n’</a:t>
            </a:r>
            <a:r>
              <a:rPr lang="fr-FR" sz="4800" b="1" dirty="0" smtClean="0">
                <a:solidFill>
                  <a:schemeClr val="tx1"/>
                </a:solidFill>
                <a:effectLst>
                  <a:outerShdw blurRad="38100" dist="38100" dir="2700000" algn="tl">
                    <a:srgbClr val="000000">
                      <a:alpha val="43137"/>
                    </a:srgbClr>
                  </a:outerShdw>
                </a:effectLst>
              </a:rPr>
              <a:t>y</a:t>
            </a:r>
            <a:r>
              <a:rPr lang="fr-FR" sz="4800" dirty="0" smtClean="0">
                <a:solidFill>
                  <a:schemeClr val="tx1"/>
                </a:solidFill>
              </a:rPr>
              <a:t> </a:t>
            </a:r>
            <a:r>
              <a:rPr lang="fr-FR" sz="4800" dirty="0" smtClean="0">
                <a:solidFill>
                  <a:srgbClr val="FF0000"/>
                </a:solidFill>
              </a:rPr>
              <a:t>est</a:t>
            </a:r>
            <a:r>
              <a:rPr lang="fr-FR" sz="4800" dirty="0" smtClean="0">
                <a:solidFill>
                  <a:schemeClr val="tx1"/>
                </a:solidFill>
              </a:rPr>
              <a:t> </a:t>
            </a:r>
            <a:r>
              <a:rPr lang="fr-FR" sz="4800" dirty="0" smtClean="0">
                <a:solidFill>
                  <a:srgbClr val="0070C0"/>
                </a:solidFill>
              </a:rPr>
              <a:t>pas</a:t>
            </a:r>
            <a:r>
              <a:rPr lang="fr-FR" sz="4800" dirty="0" smtClean="0">
                <a:solidFill>
                  <a:schemeClr val="tx1"/>
                </a:solidFill>
              </a:rPr>
              <a:t> </a:t>
            </a:r>
            <a:r>
              <a:rPr lang="fr-FR" sz="4800" dirty="0" smtClean="0">
                <a:solidFill>
                  <a:srgbClr val="FF0000"/>
                </a:solidFill>
              </a:rPr>
              <a:t>allée</a:t>
            </a:r>
            <a:r>
              <a:rPr lang="fr-FR" sz="4800" dirty="0" smtClean="0">
                <a:solidFill>
                  <a:schemeClr val="tx1"/>
                </a:solidFill>
              </a:rPr>
              <a:t>?  </a:t>
            </a:r>
          </a:p>
          <a:p>
            <a:pPr algn="l"/>
            <a:endParaRPr lang="fr-FR" dirty="0"/>
          </a:p>
        </p:txBody>
      </p:sp>
      <p:pic>
        <p:nvPicPr>
          <p:cNvPr id="11266" name="Picture 2" descr="http://www.eonline.com/eol_images/Entire_Site/2014911/rs_560x415-141011082752-1024.Taylor-Swift-Graham-Norton.jl.101114.jpg"/>
          <p:cNvPicPr>
            <a:picLocks noChangeAspect="1" noChangeArrowheads="1"/>
          </p:cNvPicPr>
          <p:nvPr/>
        </p:nvPicPr>
        <p:blipFill rotWithShape="1">
          <a:blip r:embed="rId2">
            <a:extLst>
              <a:ext uri="{28A0092B-C50C-407E-A947-70E740481C1C}">
                <a14:useLocalDpi xmlns:a14="http://schemas.microsoft.com/office/drawing/2010/main" val="0"/>
              </a:ext>
            </a:extLst>
          </a:blip>
          <a:srcRect l="24509" r="5203"/>
          <a:stretch/>
        </p:blipFill>
        <p:spPr bwMode="auto">
          <a:xfrm>
            <a:off x="685800" y="410308"/>
            <a:ext cx="3108960" cy="327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256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Au Starbucks en France</a:t>
            </a:r>
            <a:endParaRPr lang="fr-FR" dirty="0"/>
          </a:p>
        </p:txBody>
      </p:sp>
      <p:pic>
        <p:nvPicPr>
          <p:cNvPr id="3" name="Picture 2" descr="http://images.businessfinancenews.com/bfn/630-starbucks-corporation-partners-with-monoprix-in-france.jpg"/>
          <p:cNvPicPr/>
          <p:nvPr/>
        </p:nvPicPr>
        <p:blipFill>
          <a:blip r:embed="rId2">
            <a:extLst>
              <a:ext uri="{28A0092B-C50C-407E-A947-70E740481C1C}">
                <a14:useLocalDpi xmlns:a14="http://schemas.microsoft.com/office/drawing/2010/main" val="0"/>
              </a:ext>
            </a:extLst>
          </a:blip>
          <a:srcRect/>
          <a:stretch>
            <a:fillRect/>
          </a:stretch>
        </p:blipFill>
        <p:spPr bwMode="auto">
          <a:xfrm>
            <a:off x="855186" y="1752600"/>
            <a:ext cx="7433628" cy="4117657"/>
          </a:xfrm>
          <a:prstGeom prst="rect">
            <a:avLst/>
          </a:prstGeom>
          <a:noFill/>
          <a:ln>
            <a:noFill/>
          </a:ln>
        </p:spPr>
      </p:pic>
    </p:spTree>
    <p:extLst>
      <p:ext uri="{BB962C8B-B14F-4D97-AF65-F5344CB8AC3E}">
        <p14:creationId xmlns:p14="http://schemas.microsoft.com/office/powerpoint/2010/main" val="122717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622055"/>
            <a:ext cx="2974983" cy="1130545"/>
          </a:xfrm>
        </p:spPr>
        <p:txBody>
          <a:bodyPr>
            <a:normAutofit fontScale="90000"/>
          </a:bodyPr>
          <a:lstStyle/>
          <a:p>
            <a:r>
              <a:rPr lang="fr-FR" dirty="0" smtClean="0"/>
              <a:t>Au </a:t>
            </a:r>
            <a:r>
              <a:rPr lang="fr-FR" dirty="0" smtClean="0"/>
              <a:t>Starbucks</a:t>
            </a:r>
            <a:endParaRPr lang="fr-FR" b="1" dirty="0"/>
          </a:p>
        </p:txBody>
      </p:sp>
      <p:sp>
        <p:nvSpPr>
          <p:cNvPr id="3" name="Subtitle 2"/>
          <p:cNvSpPr>
            <a:spLocks noGrp="1"/>
          </p:cNvSpPr>
          <p:nvPr>
            <p:ph type="subTitle" idx="1"/>
          </p:nvPr>
        </p:nvSpPr>
        <p:spPr>
          <a:xfrm>
            <a:off x="0" y="3429000"/>
            <a:ext cx="8991600" cy="2057400"/>
          </a:xfrm>
        </p:spPr>
        <p:txBody>
          <a:bodyPr>
            <a:normAutofit fontScale="92500" lnSpcReduction="10000"/>
          </a:bodyPr>
          <a:lstStyle/>
          <a:p>
            <a:pPr algn="l"/>
            <a:r>
              <a:rPr lang="fr-FR" dirty="0" smtClean="0">
                <a:solidFill>
                  <a:schemeClr val="tx1"/>
                </a:solidFill>
              </a:rPr>
              <a:t>Taylor </a:t>
            </a:r>
            <a:r>
              <a:rPr lang="fr-FR" dirty="0" smtClean="0">
                <a:solidFill>
                  <a:srgbClr val="FF0000"/>
                </a:solidFill>
              </a:rPr>
              <a:t>est allée </a:t>
            </a:r>
            <a:r>
              <a:rPr lang="fr-FR" dirty="0" smtClean="0">
                <a:solidFill>
                  <a:schemeClr val="tx1"/>
                </a:solidFill>
              </a:rPr>
              <a:t>au</a:t>
            </a:r>
            <a:r>
              <a:rPr lang="fr-FR" dirty="0" smtClean="0">
                <a:solidFill>
                  <a:schemeClr val="tx1"/>
                </a:solidFill>
              </a:rPr>
              <a:t> </a:t>
            </a:r>
            <a:r>
              <a:rPr lang="fr-FR" dirty="0" smtClean="0">
                <a:solidFill>
                  <a:schemeClr val="tx1"/>
                </a:solidFill>
              </a:rPr>
              <a:t>Starbucks parce qu’elle </a:t>
            </a:r>
            <a:r>
              <a:rPr lang="fr-FR" dirty="0" smtClean="0">
                <a:solidFill>
                  <a:srgbClr val="00B050"/>
                </a:solidFill>
              </a:rPr>
              <a:t>avait</a:t>
            </a:r>
            <a:r>
              <a:rPr lang="fr-FR" dirty="0" smtClean="0">
                <a:solidFill>
                  <a:schemeClr val="tx1"/>
                </a:solidFill>
              </a:rPr>
              <a:t> besoin d’un bon café.  Les serveurs </a:t>
            </a:r>
            <a:r>
              <a:rPr lang="fr-FR" dirty="0" smtClean="0">
                <a:solidFill>
                  <a:srgbClr val="00B050"/>
                </a:solidFill>
              </a:rPr>
              <a:t>étaient</a:t>
            </a:r>
            <a:r>
              <a:rPr lang="fr-FR" dirty="0" smtClean="0">
                <a:solidFill>
                  <a:schemeClr val="tx1"/>
                </a:solidFill>
              </a:rPr>
              <a:t> très gentils.</a:t>
            </a:r>
          </a:p>
          <a:p>
            <a:pPr algn="l"/>
            <a:r>
              <a:rPr lang="fr-FR" dirty="0">
                <a:solidFill>
                  <a:schemeClr val="tx1"/>
                </a:solidFill>
              </a:rPr>
              <a:t>Taylor </a:t>
            </a:r>
            <a:r>
              <a:rPr lang="fr-FR" b="1" dirty="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a:solidFill>
                  <a:srgbClr val="FF0000"/>
                </a:solidFill>
              </a:rPr>
              <a:t>a pris </a:t>
            </a:r>
            <a:r>
              <a:rPr lang="fr-FR" dirty="0">
                <a:solidFill>
                  <a:schemeClr val="tx1"/>
                </a:solidFill>
              </a:rPr>
              <a:t>des </a:t>
            </a:r>
            <a:r>
              <a:rPr lang="fr-FR" dirty="0" err="1">
                <a:solidFill>
                  <a:schemeClr val="tx1"/>
                </a:solidFill>
              </a:rPr>
              <a:t>selfies</a:t>
            </a:r>
            <a:r>
              <a:rPr lang="fr-FR" dirty="0">
                <a:solidFill>
                  <a:schemeClr val="tx1"/>
                </a:solidFill>
              </a:rPr>
              <a:t> avec ses nouveaux amis!</a:t>
            </a:r>
          </a:p>
          <a:p>
            <a:pPr algn="l"/>
            <a:r>
              <a:rPr lang="fr-FR" dirty="0" smtClean="0">
                <a:solidFill>
                  <a:schemeClr val="tx1"/>
                </a:solidFill>
              </a:rPr>
              <a:t>Justin et Selena </a:t>
            </a:r>
            <a:r>
              <a:rPr lang="fr-FR" dirty="0" smtClean="0">
                <a:solidFill>
                  <a:srgbClr val="0070C0"/>
                </a:solidFill>
              </a:rPr>
              <a:t>n</a:t>
            </a:r>
            <a:r>
              <a:rPr lang="fr-FR" dirty="0" smtClean="0">
                <a:solidFill>
                  <a:schemeClr val="tx1"/>
                </a:solidFill>
              </a:rPr>
              <a:t>’</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sont</a:t>
            </a:r>
            <a:r>
              <a:rPr lang="fr-FR" dirty="0" smtClean="0">
                <a:solidFill>
                  <a:schemeClr val="tx1"/>
                </a:solidFill>
              </a:rPr>
              <a:t> </a:t>
            </a:r>
            <a:r>
              <a:rPr lang="fr-FR" dirty="0" smtClean="0">
                <a:solidFill>
                  <a:srgbClr val="0070C0"/>
                </a:solidFill>
              </a:rPr>
              <a:t>pas</a:t>
            </a:r>
            <a:r>
              <a:rPr lang="fr-FR" dirty="0" smtClean="0">
                <a:solidFill>
                  <a:schemeClr val="tx1"/>
                </a:solidFill>
              </a:rPr>
              <a:t> </a:t>
            </a:r>
            <a:r>
              <a:rPr lang="fr-FR" dirty="0" smtClean="0">
                <a:solidFill>
                  <a:srgbClr val="FF0000"/>
                </a:solidFill>
              </a:rPr>
              <a:t>allés</a:t>
            </a:r>
            <a:r>
              <a:rPr lang="fr-FR" dirty="0" smtClean="0">
                <a:solidFill>
                  <a:schemeClr val="tx1"/>
                </a:solidFill>
              </a:rPr>
              <a:t>! Tant pis pour eux!</a:t>
            </a:r>
          </a:p>
          <a:p>
            <a:pPr algn="l"/>
            <a:endParaRPr lang="fr-FR" dirty="0">
              <a:solidFill>
                <a:schemeClr val="tx1"/>
              </a:solidFill>
            </a:endParaRPr>
          </a:p>
          <a:p>
            <a:pPr algn="l"/>
            <a:endParaRPr lang="fr-FR" dirty="0">
              <a:solidFill>
                <a:schemeClr val="tx1"/>
              </a:solidFill>
            </a:endParaRPr>
          </a:p>
          <a:p>
            <a:pPr algn="l"/>
            <a:endParaRPr lang="fr-FR" dirty="0" smtClean="0">
              <a:solidFill>
                <a:schemeClr val="tx1"/>
              </a:solidFill>
            </a:endParaRPr>
          </a:p>
          <a:p>
            <a:pPr algn="l"/>
            <a:endParaRPr lang="fr-FR" dirty="0"/>
          </a:p>
        </p:txBody>
      </p:sp>
      <p:pic>
        <p:nvPicPr>
          <p:cNvPr id="2050" name="Picture 2" descr="http://i1.wp.com/www.amybucherphd.com/wp-content/uploads/2015/01/taylor-swift-sbuc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28246"/>
            <a:ext cx="237411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orig03.deviantart.net/c918/f/2015/287/a/a/taylor_swift_selfies_with_a_fan__26__by_weirdlikejulius-d9d2bb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59403"/>
            <a:ext cx="2016182" cy="268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618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489852"/>
            <a:ext cx="6840415" cy="1044670"/>
          </a:xfrm>
        </p:spPr>
        <p:txBody>
          <a:bodyPr>
            <a:normAutofit lnSpcReduction="10000"/>
          </a:bodyPr>
          <a:lstStyle/>
          <a:p>
            <a:pPr algn="l"/>
            <a:r>
              <a:rPr lang="fr-FR" dirty="0" smtClean="0">
                <a:solidFill>
                  <a:schemeClr val="tx1"/>
                </a:solidFill>
              </a:rPr>
              <a:t>Racontez l’histoire de Justin et Taylor, au passé composé, en utilisant le pronom Y</a:t>
            </a:r>
            <a:endParaRPr lang="fr-FR" dirty="0">
              <a:solidFill>
                <a:schemeClr val="tx1"/>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062" y="1775774"/>
            <a:ext cx="1534738" cy="1608123"/>
          </a:xfrm>
          <a:prstGeom prst="rect">
            <a:avLst/>
          </a:prstGeom>
        </p:spPr>
      </p:pic>
      <p:pic>
        <p:nvPicPr>
          <p:cNvPr id="4" name="Picture 2" descr="http://franceenflash.blox.pl/resource/PHARMAC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689" y="1826997"/>
            <a:ext cx="1591209" cy="1591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eluxedrivers.com/wp-content/uploads/2014/02/La-Tour-D-argent-Par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3976" y="1775774"/>
            <a:ext cx="2514600" cy="16698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s.j-14.com/uploads/photos/file/119713/justin-bieber-selena-gomez-jelena-7.jpg?crop=top&amp;fit=clip&amp;h=500&amp;w=6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97" y="3625149"/>
            <a:ext cx="1600200" cy="24245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online.com/eol_images/Entire_Site/2014911/rs_560x415-141011082752-1024.Taylor-Swift-Graham-Norton.jl.101114.jpg"/>
          <p:cNvPicPr>
            <a:picLocks noChangeAspect="1" noChangeArrowheads="1"/>
          </p:cNvPicPr>
          <p:nvPr/>
        </p:nvPicPr>
        <p:blipFill rotWithShape="1">
          <a:blip r:embed="rId6">
            <a:extLst>
              <a:ext uri="{28A0092B-C50C-407E-A947-70E740481C1C}">
                <a14:useLocalDpi xmlns:a14="http://schemas.microsoft.com/office/drawing/2010/main" val="0"/>
              </a:ext>
            </a:extLst>
          </a:blip>
          <a:srcRect l="24509" r="5203"/>
          <a:stretch/>
        </p:blipFill>
        <p:spPr bwMode="auto">
          <a:xfrm>
            <a:off x="2301042" y="3686879"/>
            <a:ext cx="2029667" cy="21400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1.wp.com/www.amybucherphd.com/wp-content/uploads/2015/01/taylor-swift-sbuck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8722" y="3724748"/>
            <a:ext cx="1798703" cy="21360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media-cache-ak0.pinimg.com/564x/0d/b9/64/0db964ae6e07de19a0fbfc92c12f4ec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1813" y="1644207"/>
            <a:ext cx="1871964" cy="18719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orig03.deviantart.net/c918/f/2015/287/a/a/taylor_swift_selfies_with_a_fan__26__by_weirdlikejulius-d9d2bb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6800" y="3708160"/>
            <a:ext cx="1626932" cy="216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17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3810000"/>
            <a:ext cx="6400800" cy="2362200"/>
          </a:xfrm>
        </p:spPr>
        <p:txBody>
          <a:bodyPr>
            <a:normAutofit/>
          </a:bodyPr>
          <a:lstStyle/>
          <a:p>
            <a:pPr algn="l"/>
            <a:r>
              <a:rPr lang="fr-FR" dirty="0" smtClean="0">
                <a:solidFill>
                  <a:schemeClr val="tx1"/>
                </a:solidFill>
              </a:rPr>
              <a:t>Justin Bieber </a:t>
            </a:r>
            <a:r>
              <a:rPr lang="fr-FR" dirty="0" smtClean="0">
                <a:solidFill>
                  <a:srgbClr val="FF0000"/>
                </a:solidFill>
              </a:rPr>
              <a:t>est allé </a:t>
            </a:r>
            <a:r>
              <a:rPr lang="fr-FR" dirty="0" smtClean="0">
                <a:solidFill>
                  <a:schemeClr val="tx1"/>
                </a:solidFill>
              </a:rPr>
              <a:t>à la supérette.  </a:t>
            </a:r>
          </a:p>
          <a:p>
            <a:pPr algn="l"/>
            <a:r>
              <a:rPr lang="fr-FR" dirty="0" smtClean="0">
                <a:solidFill>
                  <a:schemeClr val="tx1"/>
                </a:solidFill>
              </a:rPr>
              <a:t>Taylor Swift </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est allée </a:t>
            </a:r>
            <a:r>
              <a:rPr lang="fr-FR" dirty="0" smtClean="0">
                <a:solidFill>
                  <a:schemeClr val="tx1"/>
                </a:solidFill>
              </a:rPr>
              <a:t>aussi?  </a:t>
            </a:r>
          </a:p>
          <a:p>
            <a:pPr algn="l"/>
            <a:r>
              <a:rPr lang="fr-FR" i="1" dirty="0" smtClean="0">
                <a:solidFill>
                  <a:schemeClr val="tx1"/>
                </a:solidFill>
              </a:rPr>
              <a:t>		ou</a:t>
            </a:r>
          </a:p>
          <a:p>
            <a:pPr algn="l"/>
            <a:r>
              <a:rPr lang="fr-FR" dirty="0" smtClean="0">
                <a:solidFill>
                  <a:schemeClr val="tx1"/>
                </a:solidFill>
              </a:rPr>
              <a:t>Elle </a:t>
            </a:r>
            <a:r>
              <a:rPr lang="fr-FR" dirty="0" smtClean="0">
                <a:solidFill>
                  <a:srgbClr val="0070C0"/>
                </a:solidFill>
              </a:rPr>
              <a:t>n’</a:t>
            </a:r>
            <a:r>
              <a:rPr lang="fr-FR" b="1"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est</a:t>
            </a:r>
            <a:r>
              <a:rPr lang="fr-FR" dirty="0" smtClean="0">
                <a:solidFill>
                  <a:schemeClr val="tx1"/>
                </a:solidFill>
              </a:rPr>
              <a:t> </a:t>
            </a:r>
            <a:r>
              <a:rPr lang="fr-FR" dirty="0" smtClean="0">
                <a:solidFill>
                  <a:srgbClr val="0070C0"/>
                </a:solidFill>
              </a:rPr>
              <a:t>pas</a:t>
            </a:r>
            <a:r>
              <a:rPr lang="fr-FR" dirty="0" smtClean="0">
                <a:solidFill>
                  <a:schemeClr val="tx1"/>
                </a:solidFill>
              </a:rPr>
              <a:t> </a:t>
            </a:r>
            <a:r>
              <a:rPr lang="fr-FR" dirty="0" smtClean="0">
                <a:solidFill>
                  <a:srgbClr val="FF0000"/>
                </a:solidFill>
              </a:rPr>
              <a:t>allée</a:t>
            </a:r>
            <a:r>
              <a:rPr lang="fr-FR" dirty="0" smtClean="0">
                <a:solidFill>
                  <a:schemeClr val="tx1"/>
                </a:solidFill>
              </a:rPr>
              <a:t>?</a:t>
            </a:r>
          </a:p>
          <a:p>
            <a:pPr algn="l"/>
            <a:endParaRPr lang="fr-FR"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533400"/>
            <a:ext cx="3539359" cy="2954212"/>
          </a:xfrm>
          <a:prstGeom prst="rect">
            <a:avLst/>
          </a:prstGeom>
        </p:spPr>
      </p:pic>
    </p:spTree>
    <p:extLst>
      <p:ext uri="{BB962C8B-B14F-4D97-AF65-F5344CB8AC3E}">
        <p14:creationId xmlns:p14="http://schemas.microsoft.com/office/powerpoint/2010/main" val="2723701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407" y="4114800"/>
            <a:ext cx="6400800" cy="1295400"/>
          </a:xfrm>
        </p:spPr>
        <p:txBody>
          <a:bodyPr>
            <a:normAutofit/>
          </a:bodyPr>
          <a:lstStyle/>
          <a:p>
            <a:pPr algn="l"/>
            <a:r>
              <a:rPr lang="fr-FR" dirty="0" smtClean="0">
                <a:solidFill>
                  <a:schemeClr val="tx1"/>
                </a:solidFill>
              </a:rPr>
              <a:t>Qu’est-ce que Justin </a:t>
            </a:r>
            <a:r>
              <a:rPr lang="fr-FR" dirty="0" smtClean="0">
                <a:solidFill>
                  <a:srgbClr val="FF0000"/>
                </a:solidFill>
              </a:rPr>
              <a:t>a acheté </a:t>
            </a:r>
            <a:r>
              <a:rPr lang="fr-FR" dirty="0" smtClean="0">
                <a:solidFill>
                  <a:schemeClr val="tx1"/>
                </a:solidFill>
              </a:rPr>
              <a:t>à la supérette</a:t>
            </a:r>
            <a:r>
              <a:rPr lang="fr-FR" dirty="0">
                <a:solidFill>
                  <a:schemeClr val="tx1"/>
                </a:solidFill>
              </a:rPr>
              <a:t>?</a:t>
            </a:r>
            <a:endParaRPr lang="fr-FR" dirty="0" smtClean="0">
              <a:solidFill>
                <a:schemeClr val="tx1"/>
              </a:solidFill>
            </a:endParaRPr>
          </a:p>
          <a:p>
            <a:pPr algn="l"/>
            <a:endParaRPr lang="fr-FR" dirty="0"/>
          </a:p>
        </p:txBody>
      </p:sp>
      <p:pic>
        <p:nvPicPr>
          <p:cNvPr id="1026" name="Picture 2" descr="https://i.ytimg.com/vi/CXFUHYu16V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82692"/>
            <a:ext cx="6014718" cy="3383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1524000"/>
            <a:ext cx="2209800" cy="830997"/>
          </a:xfrm>
          <a:prstGeom prst="rect">
            <a:avLst/>
          </a:prstGeom>
          <a:noFill/>
        </p:spPr>
        <p:txBody>
          <a:bodyPr wrap="square" rtlCol="0">
            <a:spAutoFit/>
          </a:bodyPr>
          <a:lstStyle/>
          <a:p>
            <a:r>
              <a:rPr lang="fr-FR" sz="2400" b="1" dirty="0" smtClean="0"/>
              <a:t>Son garde du corps</a:t>
            </a:r>
            <a:endParaRPr lang="fr-FR" sz="2400" b="1" dirty="0"/>
          </a:p>
        </p:txBody>
      </p:sp>
      <p:cxnSp>
        <p:nvCxnSpPr>
          <p:cNvPr id="7" name="Straight Arrow Connector 6"/>
          <p:cNvCxnSpPr/>
          <p:nvPr/>
        </p:nvCxnSpPr>
        <p:spPr>
          <a:xfrm flipH="1">
            <a:off x="5029200" y="1752600"/>
            <a:ext cx="1524000" cy="76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12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407" y="4114800"/>
            <a:ext cx="6400800" cy="1295400"/>
          </a:xfrm>
        </p:spPr>
        <p:txBody>
          <a:bodyPr>
            <a:normAutofit/>
          </a:bodyPr>
          <a:lstStyle/>
          <a:p>
            <a:pPr algn="l"/>
            <a:r>
              <a:rPr lang="fr-FR" dirty="0" smtClean="0">
                <a:solidFill>
                  <a:schemeClr val="tx1"/>
                </a:solidFill>
              </a:rPr>
              <a:t>Qu’est-ce que Justin </a:t>
            </a:r>
            <a:r>
              <a:rPr lang="fr-FR" dirty="0" smtClean="0">
                <a:solidFill>
                  <a:schemeClr val="tx1"/>
                </a:solidFill>
                <a:effectLst>
                  <a:outerShdw blurRad="38100" dist="38100" dir="2700000" algn="tl">
                    <a:srgbClr val="000000">
                      <a:alpha val="43137"/>
                    </a:srgbClr>
                  </a:outerShdw>
                </a:effectLst>
              </a:rPr>
              <a:t>y</a:t>
            </a:r>
            <a:r>
              <a:rPr lang="fr-FR" dirty="0" smtClean="0">
                <a:solidFill>
                  <a:schemeClr val="tx1"/>
                </a:solidFill>
              </a:rPr>
              <a:t> </a:t>
            </a:r>
            <a:r>
              <a:rPr lang="fr-FR" dirty="0" smtClean="0">
                <a:solidFill>
                  <a:srgbClr val="FF0000"/>
                </a:solidFill>
              </a:rPr>
              <a:t>a acheté</a:t>
            </a:r>
            <a:r>
              <a:rPr lang="fr-FR" dirty="0" smtClean="0">
                <a:solidFill>
                  <a:schemeClr val="tx1"/>
                </a:solidFill>
              </a:rPr>
              <a:t>?</a:t>
            </a:r>
          </a:p>
          <a:p>
            <a:pPr algn="l"/>
            <a:endParaRPr lang="fr-FR" dirty="0"/>
          </a:p>
        </p:txBody>
      </p:sp>
      <p:pic>
        <p:nvPicPr>
          <p:cNvPr id="1026" name="Picture 2" descr="https://i.ytimg.com/vi/CXFUHYu16V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82692"/>
            <a:ext cx="6014718" cy="3383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1524000"/>
            <a:ext cx="2209800" cy="830997"/>
          </a:xfrm>
          <a:prstGeom prst="rect">
            <a:avLst/>
          </a:prstGeom>
          <a:noFill/>
        </p:spPr>
        <p:txBody>
          <a:bodyPr wrap="square" rtlCol="0">
            <a:spAutoFit/>
          </a:bodyPr>
          <a:lstStyle/>
          <a:p>
            <a:r>
              <a:rPr lang="fr-FR" sz="2400" b="1" dirty="0" smtClean="0"/>
              <a:t>Son garde du corps</a:t>
            </a:r>
            <a:endParaRPr lang="fr-FR" sz="2400" b="1" dirty="0"/>
          </a:p>
        </p:txBody>
      </p:sp>
      <p:cxnSp>
        <p:nvCxnSpPr>
          <p:cNvPr id="7" name="Straight Arrow Connector 6"/>
          <p:cNvCxnSpPr/>
          <p:nvPr/>
        </p:nvCxnSpPr>
        <p:spPr>
          <a:xfrm flipH="1">
            <a:off x="5029200" y="1752600"/>
            <a:ext cx="1524000" cy="76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82" y="4815530"/>
            <a:ext cx="1295400" cy="975670"/>
          </a:xfrm>
          <a:prstGeom prst="rect">
            <a:avLst/>
          </a:prstGeom>
        </p:spPr>
      </p:pic>
      <p:pic>
        <p:nvPicPr>
          <p:cNvPr id="8" name="Content Placeholder 7"/>
          <p:cNvPicPr>
            <a:picLocks noChangeAspect="1"/>
          </p:cNvPicPr>
          <p:nvPr/>
        </p:nvPicPr>
        <p:blipFill rotWithShape="1">
          <a:blip r:embed="rId4" cstate="print">
            <a:extLst>
              <a:ext uri="{28A0092B-C50C-407E-A947-70E740481C1C}">
                <a14:useLocalDpi xmlns:a14="http://schemas.microsoft.com/office/drawing/2010/main" val="0"/>
              </a:ext>
            </a:extLst>
          </a:blip>
          <a:srcRect l="2519" t="8969" r="685" b="11427"/>
          <a:stretch/>
        </p:blipFill>
        <p:spPr>
          <a:xfrm>
            <a:off x="2059193" y="4788340"/>
            <a:ext cx="1788939" cy="963275"/>
          </a:xfrm>
          <a:prstGeom prst="rect">
            <a:avLst/>
          </a:prstGeom>
        </p:spPr>
      </p:pic>
      <p:pic>
        <p:nvPicPr>
          <p:cNvPr id="9" name="Content Placeholder 7"/>
          <p:cNvPicPr>
            <a:picLocks noChangeAspect="1"/>
          </p:cNvPicPr>
          <p:nvPr/>
        </p:nvPicPr>
        <p:blipFill rotWithShape="1">
          <a:blip r:embed="rId5">
            <a:extLst>
              <a:ext uri="{28A0092B-C50C-407E-A947-70E740481C1C}">
                <a14:useLocalDpi xmlns:a14="http://schemas.microsoft.com/office/drawing/2010/main" val="0"/>
              </a:ext>
            </a:extLst>
          </a:blip>
          <a:srcRect r="7122" b="6460"/>
          <a:stretch/>
        </p:blipFill>
        <p:spPr>
          <a:xfrm>
            <a:off x="3994443" y="4762500"/>
            <a:ext cx="1176256" cy="1135636"/>
          </a:xfrm>
          <a:prstGeom prst="rect">
            <a:avLst/>
          </a:prstGeom>
        </p:spPr>
      </p:pic>
      <p:pic>
        <p:nvPicPr>
          <p:cNvPr id="10"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2609" y="4740309"/>
            <a:ext cx="993100" cy="1301030"/>
          </a:xfrm>
          <a:prstGeom prst="rect">
            <a:avLst/>
          </a:prstGeom>
        </p:spPr>
      </p:pic>
      <p:pic>
        <p:nvPicPr>
          <p:cNvPr id="11" name="Picture 2" descr="http://www.prixing.fr/images/product_images/1a5/1a57e77175dcea61bc313ca37f2b2b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8640" y="4675679"/>
            <a:ext cx="1365660" cy="136566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6"/>
          <p:cNvPicPr>
            <a:picLocks noChangeAspect="1"/>
          </p:cNvPicPr>
          <p:nvPr/>
        </p:nvPicPr>
        <p:blipFill rotWithShape="1">
          <a:blip r:embed="rId8">
            <a:extLst>
              <a:ext uri="{28A0092B-C50C-407E-A947-70E740481C1C}">
                <a14:useLocalDpi xmlns:a14="http://schemas.microsoft.com/office/drawing/2010/main" val="0"/>
              </a:ext>
            </a:extLst>
          </a:blip>
          <a:srcRect t="506" b="27756"/>
          <a:stretch/>
        </p:blipFill>
        <p:spPr>
          <a:xfrm>
            <a:off x="6616033" y="3560638"/>
            <a:ext cx="1358442" cy="1011317"/>
          </a:xfrm>
          <a:prstGeom prst="rect">
            <a:avLst/>
          </a:prstGeom>
        </p:spPr>
      </p:pic>
      <p:pic>
        <p:nvPicPr>
          <p:cNvPr id="13"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231" y="3715569"/>
            <a:ext cx="906360" cy="906360"/>
          </a:xfrm>
          <a:prstGeom prst="rect">
            <a:avLst/>
          </a:prstGeom>
        </p:spPr>
      </p:pic>
      <p:pic>
        <p:nvPicPr>
          <p:cNvPr id="14" name="Content Placeholder 7"/>
          <p:cNvPicPr>
            <a:picLocks noChangeAspect="1"/>
          </p:cNvPicPr>
          <p:nvPr/>
        </p:nvPicPr>
        <p:blipFill rotWithShape="1">
          <a:blip r:embed="rId10">
            <a:extLst>
              <a:ext uri="{28A0092B-C50C-407E-A947-70E740481C1C}">
                <a14:useLocalDpi xmlns:a14="http://schemas.microsoft.com/office/drawing/2010/main" val="0"/>
              </a:ext>
            </a:extLst>
          </a:blip>
          <a:srcRect l="17359" r="18987"/>
          <a:stretch/>
        </p:blipFill>
        <p:spPr>
          <a:xfrm>
            <a:off x="7847231" y="4671902"/>
            <a:ext cx="838201" cy="1316831"/>
          </a:xfrm>
          <a:prstGeom prst="rect">
            <a:avLst/>
          </a:prstGeom>
        </p:spPr>
      </p:pic>
    </p:spTree>
    <p:extLst>
      <p:ext uri="{BB962C8B-B14F-4D97-AF65-F5344CB8AC3E}">
        <p14:creationId xmlns:p14="http://schemas.microsoft.com/office/powerpoint/2010/main" val="184302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305800" cy="1143000"/>
          </a:xfrm>
        </p:spPr>
        <p:txBody>
          <a:bodyPr>
            <a:normAutofit/>
          </a:bodyPr>
          <a:lstStyle/>
          <a:p>
            <a:r>
              <a:rPr lang="fr-FR" sz="6000" dirty="0" smtClean="0"/>
              <a:t>à la Supérette</a:t>
            </a:r>
            <a:endParaRPr lang="fr-FR" sz="6000" dirty="0"/>
          </a:p>
        </p:txBody>
      </p:sp>
      <p:sp>
        <p:nvSpPr>
          <p:cNvPr id="3" name="Subtitle 2"/>
          <p:cNvSpPr>
            <a:spLocks noGrp="1"/>
          </p:cNvSpPr>
          <p:nvPr>
            <p:ph type="subTitle" idx="1"/>
          </p:nvPr>
        </p:nvSpPr>
        <p:spPr>
          <a:xfrm>
            <a:off x="76200" y="1828800"/>
            <a:ext cx="9067800" cy="3657600"/>
          </a:xfrm>
        </p:spPr>
        <p:txBody>
          <a:bodyPr/>
          <a:lstStyle/>
          <a:p>
            <a:pPr algn="l"/>
            <a:r>
              <a:rPr lang="fr-FR" sz="3600" dirty="0" smtClean="0">
                <a:solidFill>
                  <a:schemeClr val="tx1"/>
                </a:solidFill>
              </a:rPr>
              <a:t>À la supérette, Justin </a:t>
            </a:r>
            <a:r>
              <a:rPr lang="fr-FR" sz="3600" dirty="0" smtClean="0">
                <a:solidFill>
                  <a:srgbClr val="0070C0"/>
                </a:solidFill>
              </a:rPr>
              <a:t>n</a:t>
            </a:r>
            <a:r>
              <a:rPr lang="fr-FR" sz="3600" dirty="0" smtClean="0">
                <a:solidFill>
                  <a:schemeClr val="tx1"/>
                </a:solidFill>
              </a:rPr>
              <a:t>’</a:t>
            </a:r>
            <a:r>
              <a:rPr lang="fr-FR" sz="3600" dirty="0" smtClean="0">
                <a:solidFill>
                  <a:srgbClr val="FF0000"/>
                </a:solidFill>
              </a:rPr>
              <a:t>a</a:t>
            </a:r>
            <a:r>
              <a:rPr lang="fr-FR" sz="3600" dirty="0" smtClean="0">
                <a:solidFill>
                  <a:schemeClr val="tx1"/>
                </a:solidFill>
              </a:rPr>
              <a:t> </a:t>
            </a:r>
            <a:r>
              <a:rPr lang="fr-FR" sz="3600" dirty="0" smtClean="0">
                <a:solidFill>
                  <a:srgbClr val="0070C0"/>
                </a:solidFill>
              </a:rPr>
              <a:t>pas</a:t>
            </a:r>
            <a:r>
              <a:rPr lang="fr-FR" sz="3600" dirty="0" smtClean="0">
                <a:solidFill>
                  <a:schemeClr val="tx1"/>
                </a:solidFill>
              </a:rPr>
              <a:t> </a:t>
            </a:r>
            <a:r>
              <a:rPr lang="fr-FR" sz="3600" dirty="0" smtClean="0">
                <a:solidFill>
                  <a:srgbClr val="FF0000"/>
                </a:solidFill>
              </a:rPr>
              <a:t>vu</a:t>
            </a:r>
            <a:r>
              <a:rPr lang="fr-FR" sz="3600" dirty="0" smtClean="0">
                <a:solidFill>
                  <a:schemeClr val="tx1"/>
                </a:solidFill>
              </a:rPr>
              <a:t> </a:t>
            </a:r>
            <a:r>
              <a:rPr lang="fr-FR" sz="3600" b="1" dirty="0" smtClean="0">
                <a:solidFill>
                  <a:schemeClr val="tx1"/>
                </a:solidFill>
              </a:rPr>
              <a:t>Taylor</a:t>
            </a:r>
            <a:r>
              <a:rPr lang="fr-FR" sz="3600" dirty="0">
                <a:solidFill>
                  <a:schemeClr val="tx1"/>
                </a:solidFill>
              </a:rPr>
              <a:t> </a:t>
            </a:r>
            <a:r>
              <a:rPr lang="fr-FR" sz="3600" dirty="0" smtClean="0">
                <a:solidFill>
                  <a:schemeClr val="tx1"/>
                </a:solidFill>
              </a:rPr>
              <a:t>parce qu’elle se </a:t>
            </a:r>
            <a:r>
              <a:rPr lang="fr-FR" sz="3600" dirty="0" smtClean="0">
                <a:solidFill>
                  <a:srgbClr val="00B050"/>
                </a:solidFill>
              </a:rPr>
              <a:t>cachait</a:t>
            </a:r>
            <a:r>
              <a:rPr lang="fr-FR" sz="3600" dirty="0" smtClean="0">
                <a:solidFill>
                  <a:schemeClr val="tx1"/>
                </a:solidFill>
              </a:rPr>
              <a:t>!  Elle </a:t>
            </a:r>
            <a:r>
              <a:rPr lang="fr-FR" sz="3600" dirty="0" smtClean="0">
                <a:solidFill>
                  <a:srgbClr val="00B050"/>
                </a:solidFill>
              </a:rPr>
              <a:t>était</a:t>
            </a:r>
            <a:r>
              <a:rPr lang="fr-FR" sz="3600" dirty="0" smtClean="0">
                <a:solidFill>
                  <a:schemeClr val="tx1"/>
                </a:solidFill>
              </a:rPr>
              <a:t> timide!</a:t>
            </a:r>
          </a:p>
          <a:p>
            <a:pPr algn="l"/>
            <a:endParaRPr lang="fr-FR" sz="3600" dirty="0">
              <a:solidFill>
                <a:schemeClr val="tx1"/>
              </a:solidFill>
            </a:endParaRPr>
          </a:p>
          <a:p>
            <a:pPr algn="l"/>
            <a:r>
              <a:rPr lang="fr-FR" sz="3600" dirty="0" smtClean="0">
                <a:solidFill>
                  <a:schemeClr val="tx1"/>
                </a:solidFill>
              </a:rPr>
              <a:t>Cependant, le garde du corps de Justin </a:t>
            </a:r>
            <a:r>
              <a:rPr lang="fr-FR" sz="3600" b="1" dirty="0" smtClean="0">
                <a:solidFill>
                  <a:schemeClr val="tx1"/>
                </a:solidFill>
              </a:rPr>
              <a:t>l’</a:t>
            </a:r>
            <a:r>
              <a:rPr lang="fr-FR" sz="3600" dirty="0" smtClean="0">
                <a:solidFill>
                  <a:srgbClr val="FF0000"/>
                </a:solidFill>
              </a:rPr>
              <a:t>a vu</a:t>
            </a:r>
            <a:r>
              <a:rPr lang="fr-FR" sz="3600" b="1" dirty="0" smtClean="0">
                <a:solidFill>
                  <a:schemeClr val="tx1"/>
                </a:solidFill>
              </a:rPr>
              <a:t>e</a:t>
            </a:r>
            <a:r>
              <a:rPr lang="fr-FR" sz="3600" dirty="0" smtClean="0">
                <a:solidFill>
                  <a:schemeClr val="tx1"/>
                </a:solidFill>
              </a:rPr>
              <a:t>!  Il </a:t>
            </a:r>
            <a:r>
              <a:rPr lang="fr-FR" sz="3600" dirty="0" smtClean="0">
                <a:solidFill>
                  <a:srgbClr val="00B050"/>
                </a:solidFill>
              </a:rPr>
              <a:t>faisait</a:t>
            </a:r>
            <a:r>
              <a:rPr lang="fr-FR" sz="3600" dirty="0" smtClean="0">
                <a:solidFill>
                  <a:schemeClr val="tx1"/>
                </a:solidFill>
              </a:rPr>
              <a:t> attention!</a:t>
            </a:r>
            <a:endParaRPr lang="fr-FR" sz="3600" dirty="0">
              <a:solidFill>
                <a:schemeClr val="tx1"/>
              </a:solidFill>
            </a:endParaRPr>
          </a:p>
          <a:p>
            <a:pPr algn="l"/>
            <a:endParaRPr lang="fr-FR" dirty="0"/>
          </a:p>
        </p:txBody>
      </p:sp>
    </p:spTree>
    <p:extLst>
      <p:ext uri="{BB962C8B-B14F-4D97-AF65-F5344CB8AC3E}">
        <p14:creationId xmlns:p14="http://schemas.microsoft.com/office/powerpoint/2010/main" val="328263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382000" cy="742950"/>
          </a:xfrm>
        </p:spPr>
        <p:txBody>
          <a:bodyPr>
            <a:normAutofit fontScale="90000"/>
          </a:bodyPr>
          <a:lstStyle/>
          <a:p>
            <a:r>
              <a:rPr lang="en-US" dirty="0" smtClean="0"/>
              <a:t>Le passé </a:t>
            </a:r>
            <a:r>
              <a:rPr lang="en-US" dirty="0" err="1" smtClean="0"/>
              <a:t>composé</a:t>
            </a:r>
            <a:r>
              <a:rPr lang="en-US" dirty="0" smtClean="0"/>
              <a:t> &amp; </a:t>
            </a:r>
            <a:r>
              <a:rPr lang="en-US" dirty="0" err="1" smtClean="0"/>
              <a:t>L’imparfait</a:t>
            </a:r>
            <a:endParaRPr lang="en-US" dirty="0"/>
          </a:p>
        </p:txBody>
      </p:sp>
      <p:sp>
        <p:nvSpPr>
          <p:cNvPr id="3" name="Subtitle 2"/>
          <p:cNvSpPr>
            <a:spLocks noGrp="1"/>
          </p:cNvSpPr>
          <p:nvPr>
            <p:ph type="subTitle" idx="1"/>
          </p:nvPr>
        </p:nvSpPr>
        <p:spPr>
          <a:xfrm>
            <a:off x="76200" y="1047750"/>
            <a:ext cx="8839200" cy="5734050"/>
          </a:xfrm>
        </p:spPr>
        <p:txBody>
          <a:bodyPr>
            <a:noAutofit/>
          </a:bodyPr>
          <a:lstStyle/>
          <a:p>
            <a:pPr algn="l">
              <a:spcBef>
                <a:spcPts val="0"/>
              </a:spcBef>
            </a:pPr>
            <a:r>
              <a:rPr lang="en-US" sz="2200" b="1" dirty="0" smtClean="0">
                <a:solidFill>
                  <a:srgbClr val="FF0000"/>
                </a:solidFill>
                <a:effectLst>
                  <a:outerShdw blurRad="38100" dist="38100" dir="2700000" algn="tl">
                    <a:srgbClr val="000000">
                      <a:alpha val="43137"/>
                    </a:srgbClr>
                  </a:outerShdw>
                </a:effectLst>
              </a:rPr>
              <a:t>Passé </a:t>
            </a:r>
            <a:r>
              <a:rPr lang="en-US" sz="2200" b="1" dirty="0" err="1" smtClean="0">
                <a:solidFill>
                  <a:srgbClr val="FF0000"/>
                </a:solidFill>
                <a:effectLst>
                  <a:outerShdw blurRad="38100" dist="38100" dir="2700000" algn="tl">
                    <a:srgbClr val="000000">
                      <a:alpha val="43137"/>
                    </a:srgbClr>
                  </a:outerShdw>
                </a:effectLst>
              </a:rPr>
              <a:t>Composé</a:t>
            </a:r>
            <a:r>
              <a:rPr lang="en-US" sz="2200" b="1" dirty="0" smtClean="0">
                <a:solidFill>
                  <a:srgbClr val="FF0000"/>
                </a:solidFill>
                <a:effectLst>
                  <a:outerShdw blurRad="38100" dist="38100" dir="2700000" algn="tl">
                    <a:srgbClr val="000000">
                      <a:alpha val="43137"/>
                    </a:srgbClr>
                  </a:outerShdw>
                </a:effectLst>
              </a:rPr>
              <a:t>:  </a:t>
            </a:r>
            <a:r>
              <a:rPr lang="en-US" sz="2200" b="1" dirty="0" smtClean="0">
                <a:solidFill>
                  <a:schemeClr val="tx1"/>
                </a:solidFill>
              </a:rPr>
              <a:t>Are well-defined actions, completed at a specific point in time.</a:t>
            </a:r>
          </a:p>
          <a:p>
            <a:pPr algn="l">
              <a:spcBef>
                <a:spcPts val="0"/>
              </a:spcBef>
            </a:pPr>
            <a:endParaRPr lang="en-US" sz="800" b="1" dirty="0" smtClean="0">
              <a:solidFill>
                <a:schemeClr val="tx1"/>
              </a:solidFill>
            </a:endParaRPr>
          </a:p>
          <a:p>
            <a:pPr algn="l">
              <a:spcBef>
                <a:spcPts val="0"/>
              </a:spcBef>
            </a:pPr>
            <a:r>
              <a:rPr lang="en-US" sz="2200" b="1" dirty="0" err="1" smtClean="0">
                <a:solidFill>
                  <a:schemeClr val="tx1"/>
                </a:solidFill>
              </a:rPr>
              <a:t>Hier</a:t>
            </a:r>
            <a:r>
              <a:rPr lang="en-US" sz="2200" b="1" dirty="0" smtClean="0">
                <a:solidFill>
                  <a:schemeClr val="tx1"/>
                </a:solidFill>
              </a:rPr>
              <a:t>, Pauline </a:t>
            </a:r>
            <a:r>
              <a:rPr lang="en-US" sz="2200" b="1" dirty="0" smtClean="0">
                <a:solidFill>
                  <a:srgbClr val="FF0000"/>
                </a:solidFill>
              </a:rPr>
              <a:t>a vu </a:t>
            </a:r>
            <a:r>
              <a:rPr lang="en-US" sz="2200" b="1" dirty="0" smtClean="0">
                <a:solidFill>
                  <a:schemeClr val="tx1"/>
                </a:solidFill>
              </a:rPr>
              <a:t>un accident.</a:t>
            </a:r>
          </a:p>
          <a:p>
            <a:pPr algn="l">
              <a:spcBef>
                <a:spcPts val="0"/>
              </a:spcBef>
            </a:pPr>
            <a:r>
              <a:rPr lang="en-US" sz="2200" b="1" dirty="0" smtClean="0">
                <a:solidFill>
                  <a:schemeClr val="tx1"/>
                </a:solidFill>
              </a:rPr>
              <a:t>Elle </a:t>
            </a:r>
            <a:r>
              <a:rPr lang="en-US" sz="2200" b="1" dirty="0" smtClean="0">
                <a:solidFill>
                  <a:srgbClr val="FF0000"/>
                </a:solidFill>
              </a:rPr>
              <a:t>a </a:t>
            </a:r>
            <a:r>
              <a:rPr lang="en-US" sz="2200" b="1" dirty="0" err="1" smtClean="0">
                <a:solidFill>
                  <a:srgbClr val="FF0000"/>
                </a:solidFill>
              </a:rPr>
              <a:t>téléphoné</a:t>
            </a:r>
            <a:r>
              <a:rPr lang="en-US" sz="2200" b="1" dirty="0" smtClean="0">
                <a:solidFill>
                  <a:srgbClr val="FF0000"/>
                </a:solidFill>
              </a:rPr>
              <a:t> </a:t>
            </a:r>
            <a:r>
              <a:rPr lang="en-US" sz="2200" b="1" dirty="0" smtClean="0">
                <a:solidFill>
                  <a:schemeClr val="tx1"/>
                </a:solidFill>
              </a:rPr>
              <a:t>à la police.</a:t>
            </a:r>
          </a:p>
          <a:p>
            <a:pPr algn="l">
              <a:spcBef>
                <a:spcPts val="0"/>
              </a:spcBef>
            </a:pPr>
            <a:r>
              <a:rPr lang="en-US" sz="2200" b="1" dirty="0" err="1" smtClean="0">
                <a:solidFill>
                  <a:schemeClr val="tx1"/>
                </a:solidFill>
              </a:rPr>
              <a:t>Une</a:t>
            </a:r>
            <a:r>
              <a:rPr lang="en-US" sz="2200" b="1" dirty="0" smtClean="0">
                <a:solidFill>
                  <a:schemeClr val="tx1"/>
                </a:solidFill>
              </a:rPr>
              <a:t> ambulance </a:t>
            </a:r>
            <a:r>
              <a:rPr lang="en-US" sz="2200" b="1" dirty="0" err="1" smtClean="0">
                <a:solidFill>
                  <a:srgbClr val="FF0000"/>
                </a:solidFill>
              </a:rPr>
              <a:t>est</a:t>
            </a:r>
            <a:r>
              <a:rPr lang="en-US" sz="2200" b="1" dirty="0" smtClean="0">
                <a:solidFill>
                  <a:srgbClr val="FF0000"/>
                </a:solidFill>
              </a:rPr>
              <a:t> </a:t>
            </a:r>
            <a:r>
              <a:rPr lang="en-US" sz="2200" b="1" dirty="0" err="1" smtClean="0">
                <a:solidFill>
                  <a:srgbClr val="FF0000"/>
                </a:solidFill>
              </a:rPr>
              <a:t>arrivée</a:t>
            </a:r>
            <a:r>
              <a:rPr lang="en-US" sz="2200" b="1" dirty="0" smtClean="0">
                <a:solidFill>
                  <a:schemeClr val="tx1"/>
                </a:solidFill>
              </a:rPr>
              <a:t>.</a:t>
            </a:r>
          </a:p>
          <a:p>
            <a:pPr algn="l">
              <a:spcBef>
                <a:spcPts val="0"/>
              </a:spcBef>
            </a:pPr>
            <a:r>
              <a:rPr lang="en-US" sz="800" b="1" dirty="0" smtClean="0">
                <a:solidFill>
                  <a:schemeClr val="tx1"/>
                </a:solidFill>
              </a:rPr>
              <a:t>__________________________________________________________________________________________________________________________________________________________________________</a:t>
            </a:r>
          </a:p>
          <a:p>
            <a:pPr algn="l">
              <a:spcBef>
                <a:spcPts val="0"/>
              </a:spcBef>
            </a:pPr>
            <a:endParaRPr lang="en-US" sz="800" b="1" dirty="0" smtClean="0">
              <a:solidFill>
                <a:srgbClr val="FF0000"/>
              </a:solidFill>
            </a:endParaRPr>
          </a:p>
          <a:p>
            <a:pPr algn="l">
              <a:spcBef>
                <a:spcPts val="0"/>
              </a:spcBef>
            </a:pPr>
            <a:r>
              <a:rPr lang="en-US" sz="2200" b="1" dirty="0" err="1" smtClean="0">
                <a:solidFill>
                  <a:srgbClr val="00B050"/>
                </a:solidFill>
                <a:effectLst>
                  <a:outerShdw blurRad="38100" dist="38100" dir="2700000" algn="tl">
                    <a:srgbClr val="000000">
                      <a:alpha val="43137"/>
                    </a:srgbClr>
                  </a:outerShdw>
                </a:effectLst>
              </a:rPr>
              <a:t>Imparfait</a:t>
            </a:r>
            <a:r>
              <a:rPr lang="en-US" sz="2200" b="1" dirty="0" smtClean="0">
                <a:solidFill>
                  <a:schemeClr val="tx1"/>
                </a:solidFill>
              </a:rPr>
              <a:t>: used to describe conditions and circumstances that form the background of another past action.</a:t>
            </a:r>
          </a:p>
          <a:p>
            <a:pPr algn="l">
              <a:spcBef>
                <a:spcPts val="0"/>
              </a:spcBef>
            </a:pPr>
            <a:endParaRPr lang="en-US" sz="800" b="1" dirty="0" smtClean="0">
              <a:solidFill>
                <a:schemeClr val="tx1"/>
              </a:solidFill>
            </a:endParaRPr>
          </a:p>
          <a:p>
            <a:pPr algn="l">
              <a:spcBef>
                <a:spcPts val="0"/>
              </a:spcBef>
            </a:pPr>
            <a:r>
              <a:rPr lang="en-US" sz="2200" b="1" u="sng" dirty="0" smtClean="0">
                <a:solidFill>
                  <a:schemeClr val="tx1"/>
                </a:solidFill>
              </a:rPr>
              <a:t>Time &amp; Weather:  </a:t>
            </a:r>
          </a:p>
          <a:p>
            <a:pPr algn="l">
              <a:spcBef>
                <a:spcPts val="0"/>
              </a:spcBef>
            </a:pPr>
            <a:r>
              <a:rPr lang="en-US" sz="2200" b="1" dirty="0" smtClean="0">
                <a:solidFill>
                  <a:schemeClr val="tx1"/>
                </a:solidFill>
              </a:rPr>
              <a:t>Il </a:t>
            </a:r>
            <a:r>
              <a:rPr lang="en-US" sz="2200" b="1" dirty="0" err="1" smtClean="0">
                <a:solidFill>
                  <a:srgbClr val="00B050"/>
                </a:solidFill>
              </a:rPr>
              <a:t>était</a:t>
            </a:r>
            <a:r>
              <a:rPr lang="en-US" sz="2200" b="1" dirty="0" smtClean="0">
                <a:solidFill>
                  <a:schemeClr val="tx1"/>
                </a:solidFill>
              </a:rPr>
              <a:t> </a:t>
            </a:r>
            <a:r>
              <a:rPr lang="en-US" sz="2200" b="1" dirty="0" err="1" smtClean="0">
                <a:solidFill>
                  <a:schemeClr val="tx1"/>
                </a:solidFill>
              </a:rPr>
              <a:t>deux</a:t>
            </a:r>
            <a:r>
              <a:rPr lang="en-US" sz="2200" b="1" dirty="0" smtClean="0">
                <a:solidFill>
                  <a:schemeClr val="tx1"/>
                </a:solidFill>
              </a:rPr>
              <a:t> </a:t>
            </a:r>
            <a:r>
              <a:rPr lang="en-US" sz="2200" b="1" dirty="0" err="1" smtClean="0">
                <a:solidFill>
                  <a:schemeClr val="tx1"/>
                </a:solidFill>
              </a:rPr>
              <a:t>heurs</a:t>
            </a:r>
            <a:r>
              <a:rPr lang="en-US" sz="2200" b="1" dirty="0" smtClean="0">
                <a:solidFill>
                  <a:schemeClr val="tx1"/>
                </a:solidFill>
              </a:rPr>
              <a:t>.  Il </a:t>
            </a:r>
            <a:r>
              <a:rPr lang="en-US" sz="2200" b="1" dirty="0" err="1" smtClean="0">
                <a:solidFill>
                  <a:srgbClr val="00B050"/>
                </a:solidFill>
              </a:rPr>
              <a:t>neigeait</a:t>
            </a:r>
            <a:r>
              <a:rPr lang="en-US" sz="2200" b="1" dirty="0" smtClean="0">
                <a:solidFill>
                  <a:schemeClr val="tx1"/>
                </a:solidFill>
              </a:rPr>
              <a:t>.</a:t>
            </a:r>
          </a:p>
          <a:p>
            <a:pPr algn="l">
              <a:spcBef>
                <a:spcPts val="0"/>
              </a:spcBef>
            </a:pPr>
            <a:r>
              <a:rPr lang="en-US" sz="2200" b="1" u="sng" dirty="0" smtClean="0">
                <a:solidFill>
                  <a:schemeClr val="tx1"/>
                </a:solidFill>
              </a:rPr>
              <a:t>Outward appearance; physical, mental or emotional state</a:t>
            </a:r>
          </a:p>
          <a:p>
            <a:pPr algn="l">
              <a:spcBef>
                <a:spcPts val="0"/>
              </a:spcBef>
            </a:pPr>
            <a:r>
              <a:rPr lang="en-US" sz="2200" b="1" dirty="0" smtClean="0">
                <a:solidFill>
                  <a:schemeClr val="tx1"/>
                </a:solidFill>
              </a:rPr>
              <a:t>Le </a:t>
            </a:r>
            <a:r>
              <a:rPr lang="en-US" sz="2200" b="1" dirty="0" err="1" smtClean="0">
                <a:solidFill>
                  <a:schemeClr val="tx1"/>
                </a:solidFill>
              </a:rPr>
              <a:t>conducteur</a:t>
            </a:r>
            <a:r>
              <a:rPr lang="en-US" sz="2200" b="1" dirty="0" smtClean="0">
                <a:solidFill>
                  <a:schemeClr val="tx1"/>
                </a:solidFill>
              </a:rPr>
              <a:t> </a:t>
            </a:r>
            <a:r>
              <a:rPr lang="en-US" sz="2200" b="1" dirty="0" err="1" smtClean="0">
                <a:solidFill>
                  <a:srgbClr val="00B050"/>
                </a:solidFill>
              </a:rPr>
              <a:t>était</a:t>
            </a:r>
            <a:r>
              <a:rPr lang="en-US" sz="2200" b="1" dirty="0" smtClean="0">
                <a:solidFill>
                  <a:schemeClr val="tx1"/>
                </a:solidFill>
              </a:rPr>
              <a:t> un </a:t>
            </a:r>
            <a:r>
              <a:rPr lang="en-US" sz="2200" b="1" dirty="0" err="1" smtClean="0">
                <a:solidFill>
                  <a:schemeClr val="tx1"/>
                </a:solidFill>
              </a:rPr>
              <a:t>jeune</a:t>
            </a:r>
            <a:r>
              <a:rPr lang="en-US" sz="2200" b="1" dirty="0" smtClean="0">
                <a:solidFill>
                  <a:schemeClr val="tx1"/>
                </a:solidFill>
              </a:rPr>
              <a:t> homme.  Il </a:t>
            </a:r>
            <a:r>
              <a:rPr lang="en-US" sz="2200" b="1" dirty="0" err="1" smtClean="0">
                <a:solidFill>
                  <a:srgbClr val="00B050"/>
                </a:solidFill>
              </a:rPr>
              <a:t>portait</a:t>
            </a:r>
            <a:r>
              <a:rPr lang="en-US" sz="2200" b="1" dirty="0" smtClean="0">
                <a:solidFill>
                  <a:schemeClr val="tx1"/>
                </a:solidFill>
              </a:rPr>
              <a:t> un </a:t>
            </a:r>
            <a:r>
              <a:rPr lang="en-US" sz="2200" b="1" dirty="0" err="1" smtClean="0">
                <a:solidFill>
                  <a:schemeClr val="tx1"/>
                </a:solidFill>
              </a:rPr>
              <a:t>manteau</a:t>
            </a:r>
            <a:r>
              <a:rPr lang="en-US" sz="2200" b="1" dirty="0" smtClean="0">
                <a:solidFill>
                  <a:schemeClr val="tx1"/>
                </a:solidFill>
              </a:rPr>
              <a:t> </a:t>
            </a:r>
            <a:r>
              <a:rPr lang="en-US" sz="2200" b="1" dirty="0" err="1" smtClean="0">
                <a:solidFill>
                  <a:schemeClr val="tx1"/>
                </a:solidFill>
              </a:rPr>
              <a:t>gris</a:t>
            </a:r>
            <a:r>
              <a:rPr lang="en-US" sz="2200" b="1" dirty="0" smtClean="0">
                <a:solidFill>
                  <a:schemeClr val="tx1"/>
                </a:solidFill>
              </a:rPr>
              <a:t>.  Il </a:t>
            </a:r>
            <a:r>
              <a:rPr lang="en-US" sz="2200" b="1" dirty="0" err="1" smtClean="0">
                <a:solidFill>
                  <a:schemeClr val="tx1"/>
                </a:solidFill>
              </a:rPr>
              <a:t>n’</a:t>
            </a:r>
            <a:r>
              <a:rPr lang="en-US" sz="2200" b="1" dirty="0" err="1" smtClean="0">
                <a:solidFill>
                  <a:srgbClr val="00B050"/>
                </a:solidFill>
              </a:rPr>
              <a:t>était</a:t>
            </a:r>
            <a:r>
              <a:rPr lang="en-US" sz="2200" b="1" dirty="0" smtClean="0">
                <a:solidFill>
                  <a:schemeClr val="tx1"/>
                </a:solidFill>
              </a:rPr>
              <a:t> pas prudent.</a:t>
            </a:r>
          </a:p>
          <a:p>
            <a:pPr algn="l">
              <a:spcBef>
                <a:spcPts val="0"/>
              </a:spcBef>
            </a:pPr>
            <a:r>
              <a:rPr lang="en-US" sz="2200" b="1" u="sng" dirty="0" smtClean="0">
                <a:solidFill>
                  <a:schemeClr val="tx1"/>
                </a:solidFill>
              </a:rPr>
              <a:t>Other actions in progress</a:t>
            </a:r>
          </a:p>
          <a:p>
            <a:pPr algn="l">
              <a:spcBef>
                <a:spcPts val="0"/>
              </a:spcBef>
            </a:pPr>
            <a:r>
              <a:rPr lang="en-US" sz="2200" b="1" dirty="0" smtClean="0">
                <a:solidFill>
                  <a:schemeClr val="tx1"/>
                </a:solidFill>
              </a:rPr>
              <a:t>Pauline </a:t>
            </a:r>
            <a:r>
              <a:rPr lang="en-US" sz="2200" b="1" dirty="0" err="1" smtClean="0">
                <a:solidFill>
                  <a:srgbClr val="00B050"/>
                </a:solidFill>
              </a:rPr>
              <a:t>allait</a:t>
            </a:r>
            <a:r>
              <a:rPr lang="en-US" sz="2200" b="1" dirty="0" smtClean="0">
                <a:solidFill>
                  <a:schemeClr val="tx1"/>
                </a:solidFill>
              </a:rPr>
              <a:t> </a:t>
            </a:r>
            <a:r>
              <a:rPr lang="en-US" sz="2200" b="1" dirty="0" err="1" smtClean="0">
                <a:solidFill>
                  <a:schemeClr val="tx1"/>
                </a:solidFill>
              </a:rPr>
              <a:t>en</a:t>
            </a:r>
            <a:r>
              <a:rPr lang="en-US" sz="2200" b="1" dirty="0" smtClean="0">
                <a:solidFill>
                  <a:schemeClr val="tx1"/>
                </a:solidFill>
              </a:rPr>
              <a:t> </a:t>
            </a:r>
            <a:r>
              <a:rPr lang="en-US" sz="2200" b="1" dirty="0" err="1" smtClean="0">
                <a:solidFill>
                  <a:schemeClr val="tx1"/>
                </a:solidFill>
              </a:rPr>
              <a:t>ville</a:t>
            </a:r>
            <a:r>
              <a:rPr lang="en-US" sz="2200" b="1" dirty="0" smtClean="0">
                <a:solidFill>
                  <a:schemeClr val="tx1"/>
                </a:solidFill>
              </a:rPr>
              <a:t>.   </a:t>
            </a:r>
          </a:p>
          <a:p>
            <a:pPr algn="l">
              <a:spcBef>
                <a:spcPts val="0"/>
              </a:spcBef>
            </a:pPr>
            <a:r>
              <a:rPr lang="en-US" sz="2200" b="1" dirty="0" smtClean="0">
                <a:solidFill>
                  <a:schemeClr val="tx1"/>
                </a:solidFill>
              </a:rPr>
              <a:t>Le </a:t>
            </a:r>
            <a:r>
              <a:rPr lang="en-US" sz="2200" b="1" dirty="0" err="1" smtClean="0">
                <a:solidFill>
                  <a:schemeClr val="tx1"/>
                </a:solidFill>
              </a:rPr>
              <a:t>chien</a:t>
            </a:r>
            <a:r>
              <a:rPr lang="en-US" sz="2200" b="1" dirty="0" smtClean="0">
                <a:solidFill>
                  <a:schemeClr val="tx1"/>
                </a:solidFill>
              </a:rPr>
              <a:t> </a:t>
            </a:r>
            <a:r>
              <a:rPr lang="en-US" sz="2200" b="1" dirty="0" err="1" smtClean="0">
                <a:solidFill>
                  <a:srgbClr val="00B050"/>
                </a:solidFill>
              </a:rPr>
              <a:t>traversait</a:t>
            </a:r>
            <a:r>
              <a:rPr lang="en-US" sz="2200" b="1" dirty="0" smtClean="0">
                <a:solidFill>
                  <a:schemeClr val="tx1"/>
                </a:solidFill>
              </a:rPr>
              <a:t> la rue.</a:t>
            </a:r>
            <a:endParaRPr lang="en-US" sz="2200" b="1" dirty="0">
              <a:solidFill>
                <a:schemeClr val="tx1"/>
              </a:solidFill>
            </a:endParaRPr>
          </a:p>
        </p:txBody>
      </p:sp>
    </p:spTree>
    <p:extLst>
      <p:ext uri="{BB962C8B-B14F-4D97-AF65-F5344CB8AC3E}">
        <p14:creationId xmlns:p14="http://schemas.microsoft.com/office/powerpoint/2010/main" val="3152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172200" cy="604766"/>
          </a:xfrm>
        </p:spPr>
        <p:txBody>
          <a:bodyPr>
            <a:normAutofit fontScale="90000"/>
          </a:bodyPr>
          <a:lstStyle/>
          <a:p>
            <a:r>
              <a:rPr lang="fr-FR" dirty="0"/>
              <a:t>l</a:t>
            </a:r>
            <a:r>
              <a:rPr lang="fr-FR" dirty="0" smtClean="0"/>
              <a:t>’usage de l’imparfait</a:t>
            </a:r>
            <a:endParaRPr lang="fr-FR" dirty="0"/>
          </a:p>
        </p:txBody>
      </p:sp>
      <p:sp>
        <p:nvSpPr>
          <p:cNvPr id="3" name="Rectangle 2"/>
          <p:cNvSpPr/>
          <p:nvPr/>
        </p:nvSpPr>
        <p:spPr>
          <a:xfrm>
            <a:off x="34344" y="1066800"/>
            <a:ext cx="8915400" cy="5324535"/>
          </a:xfrm>
          <a:prstGeom prst="rect">
            <a:avLst/>
          </a:prstGeom>
        </p:spPr>
        <p:txBody>
          <a:bodyPr wrap="square">
            <a:spAutoFit/>
          </a:bodyPr>
          <a:lstStyle/>
          <a:p>
            <a:pPr lvl="0"/>
            <a:r>
              <a:rPr lang="en-US" sz="2000" b="1" dirty="0"/>
              <a:t>Past habitual actions (what you “used to” do or what “used to” happen)</a:t>
            </a:r>
            <a:endParaRPr lang="en-US" sz="2000" dirty="0"/>
          </a:p>
          <a:p>
            <a:r>
              <a:rPr lang="fr-FR" sz="2000" dirty="0">
                <a:solidFill>
                  <a:srgbClr val="00B050"/>
                </a:solidFill>
              </a:rPr>
              <a:t>Quand </a:t>
            </a:r>
            <a:r>
              <a:rPr lang="fr-FR" sz="2000" u="sng" dirty="0">
                <a:solidFill>
                  <a:srgbClr val="00B050"/>
                </a:solidFill>
              </a:rPr>
              <a:t>j’étais</a:t>
            </a:r>
            <a:r>
              <a:rPr lang="fr-FR" sz="2000" dirty="0">
                <a:solidFill>
                  <a:srgbClr val="00B050"/>
                </a:solidFill>
              </a:rPr>
              <a:t> petit, </a:t>
            </a:r>
            <a:r>
              <a:rPr lang="fr-FR" sz="2000" u="sng" dirty="0">
                <a:solidFill>
                  <a:srgbClr val="00B050"/>
                </a:solidFill>
              </a:rPr>
              <a:t>je regardais</a:t>
            </a:r>
            <a:r>
              <a:rPr lang="fr-FR" sz="2000" dirty="0">
                <a:solidFill>
                  <a:srgbClr val="00B050"/>
                </a:solidFill>
              </a:rPr>
              <a:t> </a:t>
            </a:r>
            <a:r>
              <a:rPr lang="fr-FR" sz="2000" i="1" dirty="0">
                <a:solidFill>
                  <a:srgbClr val="00B050"/>
                </a:solidFill>
              </a:rPr>
              <a:t>Georges le Petit Curieux</a:t>
            </a:r>
            <a:r>
              <a:rPr lang="fr-FR" sz="2000" dirty="0">
                <a:solidFill>
                  <a:srgbClr val="00B050"/>
                </a:solidFill>
              </a:rPr>
              <a:t>  à la télé.</a:t>
            </a:r>
            <a:endParaRPr lang="en-US" sz="2000" dirty="0">
              <a:solidFill>
                <a:srgbClr val="00B050"/>
              </a:solidFill>
            </a:endParaRPr>
          </a:p>
          <a:p>
            <a:r>
              <a:rPr lang="fr-FR" sz="2000" dirty="0"/>
              <a:t> </a:t>
            </a:r>
            <a:endParaRPr lang="en-US" sz="2000" dirty="0"/>
          </a:p>
          <a:p>
            <a:pPr lvl="0"/>
            <a:r>
              <a:rPr lang="fr-FR" sz="2000" b="1" dirty="0"/>
              <a:t> </a:t>
            </a:r>
            <a:r>
              <a:rPr lang="en-US" sz="2000" b="1" dirty="0"/>
              <a:t>Background information and description, including feelings, emotions, health, attitude, physical traits, age, appearance, clothing, intentions, date, weather, time, scenery.  These are the details that make past information interesting and come to life!</a:t>
            </a:r>
            <a:endParaRPr lang="en-US" sz="2000" dirty="0"/>
          </a:p>
          <a:p>
            <a:r>
              <a:rPr lang="fr-FR" sz="2000" dirty="0">
                <a:solidFill>
                  <a:srgbClr val="00B050"/>
                </a:solidFill>
              </a:rPr>
              <a:t>Hier, mon ami </a:t>
            </a:r>
            <a:r>
              <a:rPr lang="fr-FR" sz="2000" u="sng" dirty="0">
                <a:solidFill>
                  <a:srgbClr val="00B050"/>
                </a:solidFill>
              </a:rPr>
              <a:t>était</a:t>
            </a:r>
            <a:r>
              <a:rPr lang="fr-FR" sz="2000" dirty="0">
                <a:solidFill>
                  <a:srgbClr val="00B050"/>
                </a:solidFill>
              </a:rPr>
              <a:t> content parce qu’</a:t>
            </a:r>
            <a:r>
              <a:rPr lang="fr-FR" sz="2000" u="sng" dirty="0">
                <a:solidFill>
                  <a:srgbClr val="00B050"/>
                </a:solidFill>
              </a:rPr>
              <a:t>il faisait </a:t>
            </a:r>
            <a:r>
              <a:rPr lang="fr-FR" sz="2000" dirty="0">
                <a:solidFill>
                  <a:srgbClr val="00B050"/>
                </a:solidFill>
              </a:rPr>
              <a:t>beau.  Malheureusement, </a:t>
            </a:r>
            <a:r>
              <a:rPr lang="fr-FR" sz="2000" u="sng" dirty="0">
                <a:solidFill>
                  <a:srgbClr val="00B050"/>
                </a:solidFill>
              </a:rPr>
              <a:t>j’étais</a:t>
            </a:r>
            <a:r>
              <a:rPr lang="fr-FR" sz="2000" dirty="0">
                <a:solidFill>
                  <a:srgbClr val="00B050"/>
                </a:solidFill>
              </a:rPr>
              <a:t> triste parce que </a:t>
            </a:r>
            <a:r>
              <a:rPr lang="fr-FR" sz="2000" u="sng" dirty="0">
                <a:solidFill>
                  <a:srgbClr val="00B050"/>
                </a:solidFill>
              </a:rPr>
              <a:t>je me sentais</a:t>
            </a:r>
            <a:r>
              <a:rPr lang="fr-FR" sz="2000" dirty="0">
                <a:solidFill>
                  <a:srgbClr val="00B050"/>
                </a:solidFill>
              </a:rPr>
              <a:t> malade.</a:t>
            </a:r>
            <a:endParaRPr lang="en-US" sz="2000" dirty="0">
              <a:solidFill>
                <a:srgbClr val="00B050"/>
              </a:solidFill>
            </a:endParaRPr>
          </a:p>
          <a:p>
            <a:r>
              <a:rPr lang="fr-FR" sz="2000" dirty="0"/>
              <a:t> </a:t>
            </a:r>
            <a:endParaRPr lang="en-US" sz="2000" dirty="0"/>
          </a:p>
          <a:p>
            <a:pPr lvl="0"/>
            <a:r>
              <a:rPr lang="fr-FR" sz="2000" b="1" dirty="0"/>
              <a:t> </a:t>
            </a:r>
            <a:r>
              <a:rPr lang="en-US" sz="2000" b="1" dirty="0"/>
              <a:t>Ongoing actions in the past / past progressive actions – what people </a:t>
            </a:r>
            <a:r>
              <a:rPr lang="en-US" sz="2000" b="1" u="sng" dirty="0"/>
              <a:t>were doing</a:t>
            </a:r>
            <a:r>
              <a:rPr lang="en-US" sz="2000" b="1" dirty="0"/>
              <a:t>, what </a:t>
            </a:r>
            <a:r>
              <a:rPr lang="en-US" sz="2000" b="1" u="sng" dirty="0"/>
              <a:t>was going on</a:t>
            </a:r>
            <a:r>
              <a:rPr lang="en-US" sz="2000" b="1" dirty="0"/>
              <a:t>.  The </a:t>
            </a:r>
            <a:r>
              <a:rPr lang="en-US" sz="2000" b="1" i="1" dirty="0"/>
              <a:t>passé </a:t>
            </a:r>
            <a:r>
              <a:rPr lang="en-US" sz="2000" b="1" i="1" dirty="0" err="1"/>
              <a:t>composé</a:t>
            </a:r>
            <a:r>
              <a:rPr lang="en-US" sz="2000" b="1" dirty="0"/>
              <a:t> represents actions that are </a:t>
            </a:r>
            <a:r>
              <a:rPr lang="en-US" sz="2000" b="1" u="sng" dirty="0"/>
              <a:t>completed</a:t>
            </a:r>
            <a:r>
              <a:rPr lang="en-US" sz="2000" b="1" dirty="0"/>
              <a:t>.  The </a:t>
            </a:r>
            <a:r>
              <a:rPr lang="en-US" sz="2000" b="1" i="1" dirty="0" err="1"/>
              <a:t>imparfait</a:t>
            </a:r>
            <a:r>
              <a:rPr lang="en-US" sz="2000" b="1" dirty="0"/>
              <a:t> in the context of ongoing past actions represents actions that are </a:t>
            </a:r>
            <a:r>
              <a:rPr lang="en-US" sz="2000" b="1" u="sng" dirty="0"/>
              <a:t>not yet completed</a:t>
            </a:r>
            <a:r>
              <a:rPr lang="en-US" sz="2000" b="1" dirty="0"/>
              <a:t>.  Ongoing past actions (</a:t>
            </a:r>
            <a:r>
              <a:rPr lang="en-US" sz="2000" b="1" dirty="0" err="1"/>
              <a:t>imparfait</a:t>
            </a:r>
            <a:r>
              <a:rPr lang="en-US" sz="2000" b="1" dirty="0"/>
              <a:t>) are often interrupted by an action in the passé </a:t>
            </a:r>
            <a:r>
              <a:rPr lang="en-US" sz="2000" b="1" dirty="0" err="1"/>
              <a:t>composé</a:t>
            </a:r>
            <a:r>
              <a:rPr lang="en-US" sz="2000" b="1" dirty="0"/>
              <a:t>.</a:t>
            </a:r>
            <a:endParaRPr lang="en-US" sz="2000" dirty="0"/>
          </a:p>
          <a:p>
            <a:r>
              <a:rPr lang="fr-FR" sz="2000" dirty="0">
                <a:solidFill>
                  <a:srgbClr val="00B050"/>
                </a:solidFill>
              </a:rPr>
              <a:t>Quand </a:t>
            </a:r>
            <a:r>
              <a:rPr lang="fr-FR" sz="2000" i="1" u="sng" dirty="0">
                <a:solidFill>
                  <a:srgbClr val="00B050"/>
                </a:solidFill>
              </a:rPr>
              <a:t>je faisais</a:t>
            </a:r>
            <a:r>
              <a:rPr lang="fr-FR" sz="2000" dirty="0">
                <a:solidFill>
                  <a:srgbClr val="00B050"/>
                </a:solidFill>
              </a:rPr>
              <a:t> mes devoirs, Marc est arrivé. / </a:t>
            </a:r>
            <a:r>
              <a:rPr lang="fr-FR" sz="2000" i="1" u="sng" dirty="0">
                <a:solidFill>
                  <a:srgbClr val="00B050"/>
                </a:solidFill>
              </a:rPr>
              <a:t>Elle se promenait</a:t>
            </a:r>
            <a:r>
              <a:rPr lang="fr-FR" sz="2000" dirty="0">
                <a:solidFill>
                  <a:srgbClr val="00B050"/>
                </a:solidFill>
              </a:rPr>
              <a:t> dans la forêt quand elle a vu un serpent. </a:t>
            </a:r>
            <a:endParaRPr lang="en-US" sz="2000" dirty="0">
              <a:solidFill>
                <a:srgbClr val="00B050"/>
              </a:solidFill>
            </a:endParaRPr>
          </a:p>
        </p:txBody>
      </p:sp>
    </p:spTree>
    <p:extLst>
      <p:ext uri="{BB962C8B-B14F-4D97-AF65-F5344CB8AC3E}">
        <p14:creationId xmlns:p14="http://schemas.microsoft.com/office/powerpoint/2010/main" val="1311752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27687</TotalTime>
  <Words>866</Words>
  <Application>Microsoft Office PowerPoint</Application>
  <PresentationFormat>On-screen Show (4:3)</PresentationFormat>
  <Paragraphs>122</Paragraphs>
  <Slides>34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à la Supérette</vt:lpstr>
      <vt:lpstr>Le passé composé &amp; L’imparfait</vt:lpstr>
      <vt:lpstr>l’usage de l’imparfait</vt:lpstr>
      <vt:lpstr>à la Supérette</vt:lpstr>
      <vt:lpstr>à la Supérette</vt:lpstr>
      <vt:lpstr>À la Pharmacie</vt:lpstr>
      <vt:lpstr>Justin a acheté….</vt:lpstr>
      <vt:lpstr>À la Pharmacie</vt:lpstr>
      <vt:lpstr>à la Pharmacie</vt:lpstr>
      <vt:lpstr>à la Pharmacie</vt:lpstr>
      <vt:lpstr> à la Papeterie</vt:lpstr>
      <vt:lpstr> à la Papeterie</vt:lpstr>
      <vt:lpstr>À la papeterie, qu’est que Justin a acheté?</vt:lpstr>
      <vt:lpstr>À la Papeterie</vt:lpstr>
      <vt:lpstr>À la Papeterie</vt:lpstr>
      <vt:lpstr>à la Papeterie</vt:lpstr>
      <vt:lpstr>La Tour d’Argent</vt:lpstr>
      <vt:lpstr>Au restaurant La Tour d’Argent</vt:lpstr>
      <vt:lpstr>Au restaurant La Tour d’Argent</vt:lpstr>
      <vt:lpstr>Au restaurant La Tour d’Argent</vt:lpstr>
      <vt:lpstr>Au restaurant La Tour d’Argent</vt:lpstr>
      <vt:lpstr>au restaurant La Tour d’Argent</vt:lpstr>
      <vt:lpstr>Au restaurant La Tour d’Argent</vt:lpstr>
      <vt:lpstr>À la discothèque</vt:lpstr>
      <vt:lpstr>PowerPoint Presentation</vt:lpstr>
      <vt:lpstr>Au Starbucks en France</vt:lpstr>
      <vt:lpstr>Au Starbucks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Unité 4</dc:title>
  <dc:creator>LeClair-Ash, Ann D</dc:creator>
  <cp:lastModifiedBy>LeClair-Ash, Ann D</cp:lastModifiedBy>
  <cp:revision>728</cp:revision>
  <cp:lastPrinted>2017-04-12T15:09:04Z</cp:lastPrinted>
  <dcterms:created xsi:type="dcterms:W3CDTF">2006-08-16T00:00:00Z</dcterms:created>
  <dcterms:modified xsi:type="dcterms:W3CDTF">2017-04-18T23:30:24Z</dcterms:modified>
</cp:coreProperties>
</file>