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593" r:id="rId2"/>
    <p:sldId id="588" r:id="rId3"/>
    <p:sldId id="589" r:id="rId4"/>
    <p:sldId id="264" r:id="rId5"/>
    <p:sldId id="266" r:id="rId6"/>
    <p:sldId id="265" r:id="rId7"/>
    <p:sldId id="267" r:id="rId8"/>
    <p:sldId id="268" r:id="rId9"/>
    <p:sldId id="590" r:id="rId10"/>
    <p:sldId id="591" r:id="rId11"/>
    <p:sldId id="599" r:id="rId12"/>
    <p:sldId id="600" r:id="rId13"/>
    <p:sldId id="601" r:id="rId14"/>
    <p:sldId id="602" r:id="rId15"/>
    <p:sldId id="603" r:id="rId16"/>
    <p:sldId id="592" r:id="rId17"/>
    <p:sldId id="594" r:id="rId18"/>
    <p:sldId id="595" r:id="rId19"/>
    <p:sldId id="596" r:id="rId20"/>
    <p:sldId id="597" r:id="rId21"/>
    <p:sldId id="59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1B3B49-3E5A-459F-B6C1-76DC3A99EF7E}" type="datetimeFigureOut">
              <a:rPr lang="fr-FR" smtClean="0"/>
              <a:t>26/04/2019</a:t>
            </a:fld>
            <a:endParaRPr lang="fr-F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005E2A-DCF2-4FD1-995A-86EB8B3A5A23}" type="slidenum">
              <a:rPr lang="fr-FR" smtClean="0"/>
              <a:t>‹#›</a:t>
            </a:fld>
            <a:endParaRPr lang="fr-FR"/>
          </a:p>
        </p:txBody>
      </p:sp>
    </p:spTree>
    <p:extLst>
      <p:ext uri="{BB962C8B-B14F-4D97-AF65-F5344CB8AC3E}">
        <p14:creationId xmlns:p14="http://schemas.microsoft.com/office/powerpoint/2010/main" val="17410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AC5011-7598-4A4B-8741-C4A4B63CDD29}" type="datetimeFigureOut">
              <a:rPr lang="fr-FR" smtClean="0"/>
              <a:t>26/04/2019</a:t>
            </a:fld>
            <a:endParaRPr lang="fr-F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F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99ACE7-35B6-49B3-986F-59DF14A6B8DF}" type="slidenum">
              <a:rPr lang="fr-FR" smtClean="0"/>
              <a:t>‹#›</a:t>
            </a:fld>
            <a:endParaRPr lang="fr-FR"/>
          </a:p>
        </p:txBody>
      </p:sp>
    </p:spTree>
    <p:extLst>
      <p:ext uri="{BB962C8B-B14F-4D97-AF65-F5344CB8AC3E}">
        <p14:creationId xmlns:p14="http://schemas.microsoft.com/office/powerpoint/2010/main" val="146004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17269" y="4548136"/>
            <a:ext cx="5731650" cy="3721788"/>
          </a:xfrm>
          <a:prstGeom prst="rect">
            <a:avLst/>
          </a:prstGeom>
        </p:spPr>
        <p:txBody>
          <a:bodyPr lIns="93151" tIns="93151" rIns="93151" bIns="93151" anchor="t" anchorCtr="0">
            <a:noAutofit/>
          </a:bodyPr>
          <a:lstStyle/>
          <a:p>
            <a:endParaRPr/>
          </a:p>
        </p:txBody>
      </p:sp>
      <p:sp>
        <p:nvSpPr>
          <p:cNvPr id="134" name="Shape 134"/>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77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17269" y="4548136"/>
            <a:ext cx="5731650" cy="3721788"/>
          </a:xfrm>
          <a:prstGeom prst="rect">
            <a:avLst/>
          </a:prstGeom>
        </p:spPr>
        <p:txBody>
          <a:bodyPr lIns="93151" tIns="93151" rIns="93151" bIns="93151" anchor="t" anchorCtr="0">
            <a:noAutofit/>
          </a:bodyPr>
          <a:lstStyle/>
          <a:p>
            <a:endParaRPr/>
          </a:p>
        </p:txBody>
      </p:sp>
      <p:sp>
        <p:nvSpPr>
          <p:cNvPr id="150" name="Shape 150"/>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52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17269" y="4548136"/>
            <a:ext cx="5731650" cy="3721788"/>
          </a:xfrm>
          <a:prstGeom prst="rect">
            <a:avLst/>
          </a:prstGeom>
        </p:spPr>
        <p:txBody>
          <a:bodyPr lIns="93151" tIns="93151" rIns="93151" bIns="93151" anchor="t" anchorCtr="0">
            <a:noAutofit/>
          </a:bodyPr>
          <a:lstStyle/>
          <a:p>
            <a:endParaRPr/>
          </a:p>
        </p:txBody>
      </p:sp>
      <p:sp>
        <p:nvSpPr>
          <p:cNvPr id="141" name="Shape 141"/>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87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17269" y="4548136"/>
            <a:ext cx="5731650" cy="3721788"/>
          </a:xfrm>
          <a:prstGeom prst="rect">
            <a:avLst/>
          </a:prstGeom>
        </p:spPr>
        <p:txBody>
          <a:bodyPr lIns="93151" tIns="93151" rIns="93151" bIns="93151" anchor="t" anchorCtr="0">
            <a:noAutofit/>
          </a:bodyPr>
          <a:lstStyle/>
          <a:p>
            <a:endParaRPr/>
          </a:p>
        </p:txBody>
      </p:sp>
      <p:sp>
        <p:nvSpPr>
          <p:cNvPr id="156" name="Shape 156"/>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91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17269" y="4548136"/>
            <a:ext cx="5731650" cy="3721788"/>
          </a:xfrm>
          <a:prstGeom prst="rect">
            <a:avLst/>
          </a:prstGeom>
        </p:spPr>
        <p:txBody>
          <a:bodyPr lIns="93151" tIns="93151" rIns="93151" bIns="93151" anchor="t" anchorCtr="0">
            <a:noAutofit/>
          </a:bodyPr>
          <a:lstStyle/>
          <a:p>
            <a:endParaRPr/>
          </a:p>
        </p:txBody>
      </p:sp>
      <p:sp>
        <p:nvSpPr>
          <p:cNvPr id="165" name="Shape 165"/>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81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22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B199ACE7-35B6-49B3-986F-59DF14A6B8DF}" type="slidenum">
              <a:rPr lang="fr-FR" smtClean="0"/>
              <a:t>18</a:t>
            </a:fld>
            <a:endParaRPr lang="fr-FR"/>
          </a:p>
        </p:txBody>
      </p:sp>
    </p:spTree>
    <p:extLst>
      <p:ext uri="{BB962C8B-B14F-4D97-AF65-F5344CB8AC3E}">
        <p14:creationId xmlns:p14="http://schemas.microsoft.com/office/powerpoint/2010/main" val="384905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97989E09-D739-4C16-84D6-3AF583DF3F74}" type="datetime1">
              <a:rPr lang="fr-FR" smtClean="0"/>
              <a:t>26/04/2019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99648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D45E138-ABCA-458C-AF9E-3714AF19230D}" type="datetime1">
              <a:rPr lang="fr-FR" smtClean="0"/>
              <a:t>26/04/2019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337703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4D63B58-F4AA-4922-99B8-05685FAD632F}" type="datetime1">
              <a:rPr lang="fr-FR" smtClean="0"/>
              <a:t>26/04/2019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293817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AE450D9-F185-42ED-8ABA-959CD100BAF7}" type="datetime1">
              <a:rPr lang="fr-FR" smtClean="0"/>
              <a:t>26/04/2019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296114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EC8F8-CC06-445F-951C-AF9F60614954}" type="datetime1">
              <a:rPr lang="fr-FR" smtClean="0"/>
              <a:t>26/04/2019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15378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9ACA740F-E245-41C2-A84F-C2DBC56B3BA2}" type="datetime1">
              <a:rPr lang="fr-FR" smtClean="0"/>
              <a:t>26/04/2019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189175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14E696C-5171-4D3C-8C39-B2C4DE204273}" type="datetime1">
              <a:rPr lang="fr-FR" smtClean="0"/>
              <a:t>26/04/2019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387149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37C8350-EE70-427D-9A3C-856CDE229286}" type="datetime1">
              <a:rPr lang="fr-FR" smtClean="0"/>
              <a:t>26/04/2019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65108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E1775-D6B8-4C27-BC03-A936533D1EF4}" type="datetime1">
              <a:rPr lang="fr-FR" smtClean="0"/>
              <a:t>26/04/2019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291604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C4ACB-30C7-424A-A4FC-EDCBCF70E826}" type="datetime1">
              <a:rPr lang="fr-FR" smtClean="0"/>
              <a:t>26/04/2019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340229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01E3-DF03-4B0A-BB37-48F6808C3ACD}" type="datetime1">
              <a:rPr lang="fr-FR" smtClean="0"/>
              <a:t>26/04/2019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5283F5-142E-49B6-BF04-2A0A069FADF6}" type="slidenum">
              <a:rPr lang="fr-FR" smtClean="0"/>
              <a:t>‹#›</a:t>
            </a:fld>
            <a:endParaRPr lang="fr-FR"/>
          </a:p>
        </p:txBody>
      </p:sp>
    </p:spTree>
    <p:extLst>
      <p:ext uri="{BB962C8B-B14F-4D97-AF65-F5344CB8AC3E}">
        <p14:creationId xmlns:p14="http://schemas.microsoft.com/office/powerpoint/2010/main" val="209248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6F236-1525-4FD4-BC69-4D997FEDFE81}" type="datetime1">
              <a:rPr lang="fr-FR" smtClean="0"/>
              <a:t>26/04/2019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283F5-142E-49B6-BF04-2A0A069FADF6}" type="slidenum">
              <a:rPr lang="fr-FR" smtClean="0"/>
              <a:t>‹#›</a:t>
            </a:fld>
            <a:endParaRPr lang="fr-FR"/>
          </a:p>
        </p:txBody>
      </p:sp>
    </p:spTree>
    <p:extLst>
      <p:ext uri="{BB962C8B-B14F-4D97-AF65-F5344CB8AC3E}">
        <p14:creationId xmlns:p14="http://schemas.microsoft.com/office/powerpoint/2010/main" val="87143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Sexion_d'Assaut"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970" y="323872"/>
            <a:ext cx="9144000" cy="1157198"/>
          </a:xfrm>
        </p:spPr>
        <p:txBody>
          <a:bodyPr/>
          <a:lstStyle/>
          <a:p>
            <a:r>
              <a:rPr lang="fr-FR" dirty="0" smtClean="0"/>
              <a:t>Culture &amp; Class </a:t>
            </a:r>
            <a:r>
              <a:rPr lang="fr-FR" dirty="0" err="1" smtClean="0"/>
              <a:t>Ppt</a:t>
            </a:r>
            <a:endParaRPr lang="fr-FR" dirty="0"/>
          </a:p>
        </p:txBody>
      </p:sp>
      <p:sp>
        <p:nvSpPr>
          <p:cNvPr id="3" name="Subtitle 2"/>
          <p:cNvSpPr>
            <a:spLocks noGrp="1"/>
          </p:cNvSpPr>
          <p:nvPr>
            <p:ph type="subTitle" idx="1"/>
          </p:nvPr>
        </p:nvSpPr>
        <p:spPr>
          <a:xfrm>
            <a:off x="476517" y="1751527"/>
            <a:ext cx="11217499" cy="4816697"/>
          </a:xfrm>
        </p:spPr>
        <p:txBody>
          <a:bodyPr>
            <a:normAutofit/>
          </a:bodyPr>
          <a:lstStyle/>
          <a:p>
            <a:pPr algn="l">
              <a:lnSpc>
                <a:spcPct val="150000"/>
              </a:lnSpc>
            </a:pPr>
            <a:r>
              <a:rPr lang="fr-FR" dirty="0" err="1" smtClean="0"/>
              <a:t>These</a:t>
            </a:r>
            <a:r>
              <a:rPr lang="fr-FR" dirty="0" smtClean="0"/>
              <a:t> slides </a:t>
            </a:r>
            <a:r>
              <a:rPr lang="fr-FR" dirty="0" err="1" smtClean="0"/>
              <a:t>will</a:t>
            </a:r>
            <a:r>
              <a:rPr lang="fr-FR" dirty="0" smtClean="0"/>
              <a:t> </a:t>
            </a:r>
            <a:r>
              <a:rPr lang="fr-FR" dirty="0" err="1" smtClean="0"/>
              <a:t>include</a:t>
            </a:r>
            <a:r>
              <a:rPr lang="fr-FR" dirty="0" smtClean="0"/>
              <a:t> information </a:t>
            </a:r>
            <a:r>
              <a:rPr lang="fr-FR" dirty="0" err="1" smtClean="0"/>
              <a:t>that</a:t>
            </a:r>
            <a:r>
              <a:rPr lang="fr-FR" dirty="0" smtClean="0"/>
              <a:t> </a:t>
            </a:r>
            <a:r>
              <a:rPr lang="fr-FR" dirty="0" err="1" smtClean="0"/>
              <a:t>will</a:t>
            </a:r>
            <a:r>
              <a:rPr lang="fr-FR" dirty="0" smtClean="0"/>
              <a:t> </a:t>
            </a:r>
            <a:r>
              <a:rPr lang="fr-FR" dirty="0" err="1" smtClean="0"/>
              <a:t>be</a:t>
            </a:r>
            <a:r>
              <a:rPr lang="fr-FR" dirty="0" smtClean="0"/>
              <a:t> test. </a:t>
            </a:r>
            <a:r>
              <a:rPr lang="fr-FR" dirty="0" err="1" smtClean="0"/>
              <a:t>Since</a:t>
            </a:r>
            <a:r>
              <a:rPr lang="fr-FR" dirty="0" smtClean="0"/>
              <a:t> </a:t>
            </a:r>
            <a:r>
              <a:rPr lang="fr-FR" dirty="0" err="1" smtClean="0"/>
              <a:t>we</a:t>
            </a:r>
            <a:r>
              <a:rPr lang="fr-FR" dirty="0" smtClean="0"/>
              <a:t> are </a:t>
            </a:r>
            <a:r>
              <a:rPr lang="fr-FR" dirty="0" err="1" smtClean="0"/>
              <a:t>moving</a:t>
            </a:r>
            <a:r>
              <a:rPr lang="fr-FR" dirty="0" smtClean="0"/>
              <a:t> </a:t>
            </a:r>
            <a:r>
              <a:rPr lang="fr-FR" dirty="0" err="1" smtClean="0"/>
              <a:t>toward</a:t>
            </a:r>
            <a:r>
              <a:rPr lang="fr-FR" dirty="0" smtClean="0"/>
              <a:t> </a:t>
            </a:r>
            <a:r>
              <a:rPr lang="fr-FR" dirty="0" err="1" smtClean="0"/>
              <a:t>proficiency</a:t>
            </a:r>
            <a:r>
              <a:rPr lang="fr-FR" dirty="0" smtClean="0"/>
              <a:t> </a:t>
            </a:r>
            <a:r>
              <a:rPr lang="fr-FR" dirty="0" err="1" smtClean="0"/>
              <a:t>based</a:t>
            </a:r>
            <a:r>
              <a:rPr lang="fr-FR" dirty="0" smtClean="0"/>
              <a:t> instruction, </a:t>
            </a:r>
            <a:r>
              <a:rPr lang="fr-FR" dirty="0" err="1" smtClean="0"/>
              <a:t>many</a:t>
            </a:r>
            <a:r>
              <a:rPr lang="fr-FR" dirty="0" smtClean="0"/>
              <a:t> </a:t>
            </a:r>
            <a:r>
              <a:rPr lang="fr-FR" dirty="0" err="1" smtClean="0"/>
              <a:t>skills</a:t>
            </a:r>
            <a:r>
              <a:rPr lang="fr-FR" dirty="0" smtClean="0"/>
              <a:t> are </a:t>
            </a:r>
            <a:r>
              <a:rPr lang="fr-FR" dirty="0" err="1" smtClean="0"/>
              <a:t>integrated</a:t>
            </a:r>
            <a:r>
              <a:rPr lang="fr-FR" dirty="0" smtClean="0"/>
              <a:t>.  This </a:t>
            </a:r>
            <a:r>
              <a:rPr lang="fr-FR" dirty="0" err="1" smtClean="0"/>
              <a:t>means</a:t>
            </a:r>
            <a:r>
              <a:rPr lang="fr-FR" dirty="0" smtClean="0"/>
              <a:t> </a:t>
            </a:r>
            <a:r>
              <a:rPr lang="fr-FR" dirty="0" err="1" smtClean="0"/>
              <a:t>that</a:t>
            </a:r>
            <a:r>
              <a:rPr lang="fr-FR" dirty="0" smtClean="0"/>
              <a:t> you are </a:t>
            </a:r>
            <a:r>
              <a:rPr lang="fr-FR" dirty="0" err="1" smtClean="0"/>
              <a:t>asked</a:t>
            </a:r>
            <a:r>
              <a:rPr lang="fr-FR" dirty="0" smtClean="0"/>
              <a:t> to </a:t>
            </a:r>
            <a:r>
              <a:rPr lang="fr-FR" dirty="0" err="1" smtClean="0"/>
              <a:t>perform</a:t>
            </a:r>
            <a:r>
              <a:rPr lang="fr-FR" dirty="0" smtClean="0"/>
              <a:t> </a:t>
            </a:r>
            <a:r>
              <a:rPr lang="fr-FR" dirty="0" err="1" smtClean="0"/>
              <a:t>tasks</a:t>
            </a:r>
            <a:r>
              <a:rPr lang="fr-FR" dirty="0" smtClean="0"/>
              <a:t> </a:t>
            </a:r>
            <a:r>
              <a:rPr lang="fr-FR" dirty="0" err="1" smtClean="0"/>
              <a:t>that</a:t>
            </a:r>
            <a:r>
              <a:rPr lang="fr-FR" dirty="0" smtClean="0"/>
              <a:t> </a:t>
            </a:r>
            <a:r>
              <a:rPr lang="fr-FR" dirty="0" err="1" smtClean="0"/>
              <a:t>include</a:t>
            </a:r>
            <a:r>
              <a:rPr lang="fr-FR" dirty="0" smtClean="0"/>
              <a:t> </a:t>
            </a:r>
            <a:r>
              <a:rPr lang="fr-FR" dirty="0" err="1" smtClean="0"/>
              <a:t>reading</a:t>
            </a:r>
            <a:r>
              <a:rPr lang="fr-FR" dirty="0" smtClean="0"/>
              <a:t>, </a:t>
            </a:r>
            <a:r>
              <a:rPr lang="fr-FR" dirty="0" err="1" smtClean="0"/>
              <a:t>writing</a:t>
            </a:r>
            <a:r>
              <a:rPr lang="fr-FR" dirty="0" smtClean="0"/>
              <a:t>, </a:t>
            </a:r>
            <a:r>
              <a:rPr lang="fr-FR" dirty="0" err="1" smtClean="0"/>
              <a:t>listening</a:t>
            </a:r>
            <a:r>
              <a:rPr lang="fr-FR" dirty="0" smtClean="0"/>
              <a:t> and </a:t>
            </a:r>
            <a:r>
              <a:rPr lang="fr-FR" dirty="0" err="1" smtClean="0"/>
              <a:t>speaking</a:t>
            </a:r>
            <a:r>
              <a:rPr lang="fr-FR" dirty="0" smtClean="0"/>
              <a:t>.  In addition, culture is </a:t>
            </a:r>
            <a:r>
              <a:rPr lang="fr-FR" dirty="0" err="1" smtClean="0"/>
              <a:t>embedded</a:t>
            </a:r>
            <a:r>
              <a:rPr lang="fr-FR" dirty="0" smtClean="0"/>
              <a:t> in </a:t>
            </a:r>
            <a:r>
              <a:rPr lang="fr-FR" dirty="0" err="1" smtClean="0"/>
              <a:t>performing</a:t>
            </a:r>
            <a:r>
              <a:rPr lang="fr-FR" dirty="0" smtClean="0"/>
              <a:t> </a:t>
            </a:r>
            <a:r>
              <a:rPr lang="fr-FR" dirty="0" err="1" smtClean="0"/>
              <a:t>these</a:t>
            </a:r>
            <a:r>
              <a:rPr lang="fr-FR" dirty="0" smtClean="0"/>
              <a:t> </a:t>
            </a:r>
            <a:r>
              <a:rPr lang="fr-FR" dirty="0" err="1" smtClean="0"/>
              <a:t>skills</a:t>
            </a:r>
            <a:r>
              <a:rPr lang="fr-FR" dirty="0" smtClean="0"/>
              <a:t>. For </a:t>
            </a:r>
            <a:r>
              <a:rPr lang="fr-FR" dirty="0" err="1" smtClean="0"/>
              <a:t>example</a:t>
            </a:r>
            <a:r>
              <a:rPr lang="fr-FR" dirty="0" smtClean="0"/>
              <a:t>, </a:t>
            </a:r>
            <a:r>
              <a:rPr lang="fr-FR" dirty="0" err="1" smtClean="0"/>
              <a:t>many</a:t>
            </a:r>
            <a:r>
              <a:rPr lang="fr-FR" dirty="0" smtClean="0"/>
              <a:t> of </a:t>
            </a:r>
            <a:r>
              <a:rPr lang="fr-FR" dirty="0" err="1" smtClean="0"/>
              <a:t>our</a:t>
            </a:r>
            <a:r>
              <a:rPr lang="fr-FR" dirty="0" smtClean="0"/>
              <a:t> </a:t>
            </a:r>
            <a:r>
              <a:rPr lang="fr-FR" dirty="0" err="1" smtClean="0"/>
              <a:t>readings</a:t>
            </a:r>
            <a:r>
              <a:rPr lang="fr-FR" dirty="0" smtClean="0"/>
              <a:t> and dialogues </a:t>
            </a:r>
            <a:r>
              <a:rPr lang="fr-FR" dirty="0" err="1" smtClean="0"/>
              <a:t>include</a:t>
            </a:r>
            <a:r>
              <a:rPr lang="fr-FR" dirty="0" smtClean="0"/>
              <a:t> </a:t>
            </a:r>
            <a:r>
              <a:rPr lang="fr-FR" dirty="0" err="1" smtClean="0"/>
              <a:t>understanding</a:t>
            </a:r>
            <a:r>
              <a:rPr lang="fr-FR" dirty="0" smtClean="0"/>
              <a:t> culture </a:t>
            </a:r>
            <a:r>
              <a:rPr lang="fr-FR" dirty="0" err="1" smtClean="0"/>
              <a:t>before</a:t>
            </a:r>
            <a:r>
              <a:rPr lang="fr-FR" dirty="0" smtClean="0"/>
              <a:t> you </a:t>
            </a:r>
            <a:r>
              <a:rPr lang="fr-FR" dirty="0" err="1" smtClean="0"/>
              <a:t>can</a:t>
            </a:r>
            <a:r>
              <a:rPr lang="fr-FR" dirty="0" smtClean="0"/>
              <a:t> </a:t>
            </a:r>
            <a:r>
              <a:rPr lang="fr-FR" dirty="0" err="1" smtClean="0"/>
              <a:t>give</a:t>
            </a:r>
            <a:r>
              <a:rPr lang="fr-FR" dirty="0" smtClean="0"/>
              <a:t> a </a:t>
            </a:r>
            <a:r>
              <a:rPr lang="fr-FR" dirty="0" err="1" smtClean="0"/>
              <a:t>written</a:t>
            </a:r>
            <a:r>
              <a:rPr lang="fr-FR" dirty="0" smtClean="0"/>
              <a:t> or </a:t>
            </a:r>
            <a:r>
              <a:rPr lang="fr-FR" dirty="0" err="1" smtClean="0"/>
              <a:t>spoken</a:t>
            </a:r>
            <a:r>
              <a:rPr lang="fr-FR" dirty="0" smtClean="0"/>
              <a:t> </a:t>
            </a:r>
            <a:r>
              <a:rPr lang="fr-FR" dirty="0" err="1" smtClean="0"/>
              <a:t>response</a:t>
            </a:r>
            <a:r>
              <a:rPr lang="fr-FR" dirty="0" smtClean="0"/>
              <a:t>.  </a:t>
            </a:r>
            <a:endParaRPr lang="fr-FR" dirty="0"/>
          </a:p>
        </p:txBody>
      </p:sp>
    </p:spTree>
    <p:extLst>
      <p:ext uri="{BB962C8B-B14F-4D97-AF65-F5344CB8AC3E}">
        <p14:creationId xmlns:p14="http://schemas.microsoft.com/office/powerpoint/2010/main" val="414623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1176270"/>
            <a:ext cx="5386589" cy="1143000"/>
          </a:xfrm>
        </p:spPr>
        <p:txBody>
          <a:bodyPr/>
          <a:lstStyle/>
          <a:p>
            <a:r>
              <a:rPr lang="fr-FR" b="1" dirty="0" smtClean="0"/>
              <a:t>La Région de Bretagne</a:t>
            </a:r>
            <a:endParaRPr lang="fr-FR" b="1" dirty="0"/>
          </a:p>
        </p:txBody>
      </p:sp>
      <p:pic>
        <p:nvPicPr>
          <p:cNvPr id="5126" name="Picture 6" descr="http://blog.bretagne-balades.com/images/actu/fevrier2009/FranceRe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377" y="944344"/>
            <a:ext cx="5715000" cy="53721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632916" y="2093996"/>
            <a:ext cx="2175456" cy="4572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http://static1.purepeople.com/articles/2/16/01/62/@/1830656-nolwenn-leroy-dans-vivement-dimanche-a-950x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91" t="4286" r="4145"/>
          <a:stretch/>
        </p:blipFill>
        <p:spPr bwMode="auto">
          <a:xfrm>
            <a:off x="3079660" y="3005176"/>
            <a:ext cx="1909685" cy="28433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6214" y="3168109"/>
            <a:ext cx="2627291" cy="1569660"/>
          </a:xfrm>
          <a:prstGeom prst="rect">
            <a:avLst/>
          </a:prstGeom>
        </p:spPr>
        <p:txBody>
          <a:bodyPr wrap="square">
            <a:spAutoFit/>
          </a:bodyPr>
          <a:lstStyle/>
          <a:p>
            <a:r>
              <a:rPr lang="fr-FR" sz="2400" dirty="0" smtClean="0"/>
              <a:t>Puisque Nolwenn </a:t>
            </a:r>
            <a:r>
              <a:rPr lang="fr-FR" sz="2400" dirty="0"/>
              <a:t>Leroy est </a:t>
            </a:r>
            <a:r>
              <a:rPr lang="fr-FR" sz="2400" dirty="0" smtClean="0"/>
              <a:t>née en Bretagne, elle est bretonne.</a:t>
            </a:r>
            <a:endParaRPr lang="en-US" sz="2400" dirty="0"/>
          </a:p>
        </p:txBody>
      </p:sp>
    </p:spTree>
    <p:extLst>
      <p:ext uri="{BB962C8B-B14F-4D97-AF65-F5344CB8AC3E}">
        <p14:creationId xmlns:p14="http://schemas.microsoft.com/office/powerpoint/2010/main" val="2239867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francis cabrel"/>
          <p:cNvPicPr/>
          <p:nvPr/>
        </p:nvPicPr>
        <p:blipFill>
          <a:blip r:embed="rId2">
            <a:extLst>
              <a:ext uri="{28A0092B-C50C-407E-A947-70E740481C1C}">
                <a14:useLocalDpi xmlns:a14="http://schemas.microsoft.com/office/drawing/2010/main" val="0"/>
              </a:ext>
            </a:extLst>
          </a:blip>
          <a:srcRect/>
          <a:stretch>
            <a:fillRect/>
          </a:stretch>
        </p:blipFill>
        <p:spPr bwMode="auto">
          <a:xfrm>
            <a:off x="7469748" y="1068946"/>
            <a:ext cx="3570770" cy="3683358"/>
          </a:xfrm>
          <a:prstGeom prst="rect">
            <a:avLst/>
          </a:prstGeom>
          <a:noFill/>
          <a:extLst/>
        </p:spPr>
      </p:pic>
      <p:sp>
        <p:nvSpPr>
          <p:cNvPr id="4" name="TextBox 2"/>
          <p:cNvSpPr txBox="1"/>
          <p:nvPr/>
        </p:nvSpPr>
        <p:spPr>
          <a:xfrm>
            <a:off x="450762" y="1609859"/>
            <a:ext cx="6658376" cy="3046988"/>
          </a:xfrm>
          <a:prstGeom prst="rect">
            <a:avLst/>
          </a:prstGeom>
          <a:noFill/>
        </p:spPr>
        <p:txBody>
          <a:bodyPr wrap="square" rtlCol="0">
            <a:spAutoFit/>
          </a:bodyPr>
          <a:lstStyle/>
          <a:p>
            <a:pPr marL="0" marR="0">
              <a:spcBef>
                <a:spcPts val="0"/>
              </a:spcBef>
              <a:spcAft>
                <a:spcPts val="0"/>
              </a:spcAft>
            </a:pPr>
            <a:r>
              <a:rPr lang="fr-FR" sz="3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Francis Cabrel </a:t>
            </a:r>
            <a:r>
              <a:rPr lang="fr-FR" sz="3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né à Agen en 1953 dans une famille modeste originaire d’Italie.  Il habite à la campagne avec sa femme et 3 filles.  Il préfère une vie privée.  Il chante </a:t>
            </a:r>
            <a:r>
              <a:rPr lang="fr-FR" sz="3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 t’aimais, je t’aime, je </a:t>
            </a:r>
            <a:r>
              <a:rPr lang="fr-FR" sz="3200" u="sng"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t’aimerai</a:t>
            </a:r>
            <a:r>
              <a:rPr lang="fr-FR" sz="1100" u="sng"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286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3"/>
          <p:cNvSpPr>
            <a:spLocks noGrp="1"/>
          </p:cNvSpPr>
          <p:nvPr/>
        </p:nvSpPr>
        <p:spPr>
          <a:xfrm>
            <a:off x="669701" y="1609859"/>
            <a:ext cx="6503831" cy="3644721"/>
          </a:xfrm>
          <a:prstGeom prst="rect">
            <a:avLst/>
          </a:prstGeom>
        </p:spPr>
        <p:txBody>
          <a:bodyPr vert="horz" wrap="square" lIns="91440" tIns="45720" rIns="91440" bIns="45720" rtlCol="0">
            <a:noAutofit/>
          </a:bodyPr>
          <a:lstStyle/>
          <a:p>
            <a:pPr marL="0" marR="0">
              <a:spcBef>
                <a:spcPts val="0"/>
              </a:spcBef>
              <a:spcAft>
                <a:spcPts val="0"/>
              </a:spcAft>
            </a:pPr>
            <a:r>
              <a:rPr lang="fr-FR" sz="3200" b="1"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Kendji</a:t>
            </a:r>
            <a:r>
              <a:rPr lang="fr-FR" sz="3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un chanteur et guitariste de flamenco français.  Il est né en 1996.  Sa famille est de l’origine  Gitan Catalan.  Il était un succès sur </a:t>
            </a:r>
            <a:r>
              <a:rPr lang="fr-FR" sz="3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Youtube</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après, il a chanté sur </a:t>
            </a:r>
            <a:r>
              <a:rPr lang="fr-FR" sz="32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Voice</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pic>
        <p:nvPicPr>
          <p:cNvPr id="3" name="Picture 2" descr="Related image"/>
          <p:cNvPicPr/>
          <p:nvPr/>
        </p:nvPicPr>
        <p:blipFill rotWithShape="1">
          <a:blip r:embed="rId2">
            <a:extLst>
              <a:ext uri="{28A0092B-C50C-407E-A947-70E740481C1C}">
                <a14:useLocalDpi xmlns:a14="http://schemas.microsoft.com/office/drawing/2010/main" val="0"/>
              </a:ext>
            </a:extLst>
          </a:blip>
          <a:srcRect l="25816" t="12098" r="23501" b="19076"/>
          <a:stretch/>
        </p:blipFill>
        <p:spPr bwMode="auto">
          <a:xfrm>
            <a:off x="7585655" y="618187"/>
            <a:ext cx="3721995" cy="4984124"/>
          </a:xfrm>
          <a:prstGeom prst="rect">
            <a:avLst/>
          </a:prstGeom>
          <a:noFill/>
          <a:extLst/>
        </p:spPr>
      </p:pic>
    </p:spTree>
    <p:extLst>
      <p:ext uri="{BB962C8B-B14F-4D97-AF65-F5344CB8AC3E}">
        <p14:creationId xmlns:p14="http://schemas.microsoft.com/office/powerpoint/2010/main" val="310983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942" b="4642"/>
          <a:stretch/>
        </p:blipFill>
        <p:spPr bwMode="auto">
          <a:xfrm>
            <a:off x="5367337" y="772733"/>
            <a:ext cx="5103187" cy="5576552"/>
          </a:xfrm>
          <a:prstGeom prst="rect">
            <a:avLst/>
          </a:prstGeom>
          <a:ln>
            <a:noFill/>
          </a:ln>
          <a:extLst>
            <a:ext uri="{53640926-AAD7-44D8-BBD7-CCE9431645EC}">
              <a14:shadowObscured xmlns:a14="http://schemas.microsoft.com/office/drawing/2010/main"/>
            </a:ext>
          </a:extLst>
        </p:spPr>
      </p:pic>
      <p:sp>
        <p:nvSpPr>
          <p:cNvPr id="3" name="Subtitle 5"/>
          <p:cNvSpPr>
            <a:spLocks noGrp="1"/>
          </p:cNvSpPr>
          <p:nvPr/>
        </p:nvSpPr>
        <p:spPr>
          <a:xfrm>
            <a:off x="309093" y="1609859"/>
            <a:ext cx="4697636" cy="4417453"/>
          </a:xfrm>
          <a:prstGeom prst="rect">
            <a:avLst/>
          </a:prstGeom>
        </p:spPr>
        <p:txBody>
          <a:bodyPr vert="horz" wrap="square" lIns="91440" tIns="45720" rIns="91440" bIns="45720" rtlCol="0">
            <a:noAutofit/>
          </a:bodyPr>
          <a:lstStyle/>
          <a:p>
            <a:pPr>
              <a:lnSpc>
                <a:spcPct val="90000"/>
              </a:lnSpc>
            </a:pPr>
            <a:r>
              <a:rPr lang="fr-FR" sz="3200" kern="1200" dirty="0" smtClean="0">
                <a:effectLst/>
                <a:latin typeface="Calibri" panose="020F0502020204030204" pitchFamily="34" charset="0"/>
                <a:ea typeface="Times New Roman" panose="02020603050405020304" pitchFamily="18" charset="0"/>
                <a:cs typeface="Times New Roman" panose="02020603050405020304" pitchFamily="18" charset="0"/>
              </a:rPr>
              <a:t>est </a:t>
            </a:r>
            <a:r>
              <a:rPr lang="fr-FR" sz="3200" kern="1200" dirty="0">
                <a:effectLst/>
                <a:latin typeface="Calibri" panose="020F0502020204030204" pitchFamily="34" charset="0"/>
                <a:ea typeface="Times New Roman" panose="02020603050405020304" pitchFamily="18" charset="0"/>
                <a:cs typeface="Times New Roman" panose="02020603050405020304" pitchFamily="18" charset="0"/>
              </a:rPr>
              <a:t>né en 1921 en Italie</a:t>
            </a:r>
            <a:r>
              <a:rPr lang="fr-FR" sz="3200" kern="12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fr-FR" sz="3200" b="1" dirty="0">
                <a:latin typeface="Calibri" panose="020F0502020204030204" pitchFamily="34" charset="0"/>
                <a:ea typeface="Times New Roman" panose="02020603050405020304" pitchFamily="18" charset="0"/>
                <a:cs typeface="Times New Roman" panose="02020603050405020304" pitchFamily="18" charset="0"/>
              </a:rPr>
              <a:t> Yves Montand </a:t>
            </a:r>
            <a:r>
              <a:rPr lang="fr-FR" sz="3200" kern="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fr-FR" sz="3200" kern="1200" dirty="0">
                <a:effectLst/>
                <a:latin typeface="Calibri" panose="020F0502020204030204" pitchFamily="34" charset="0"/>
                <a:ea typeface="Times New Roman" panose="02020603050405020304" pitchFamily="18" charset="0"/>
                <a:cs typeface="Times New Roman" panose="02020603050405020304" pitchFamily="18" charset="0"/>
              </a:rPr>
              <a:t>Sa famille a déménagé à Marseille en France.  À l’âge de 21 ans, il a été découvert à Paris et jusqu’à ce que sa mort, il a eu beaucoup de succès comme chanteur et acteur.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9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peoplefolie.fr/wp-content/uploads/2015/05/Louane-Emera.jpg"/>
          <p:cNvPicPr/>
          <p:nvPr/>
        </p:nvPicPr>
        <p:blipFill>
          <a:blip r:embed="rId2">
            <a:extLst>
              <a:ext uri="{28A0092B-C50C-407E-A947-70E740481C1C}">
                <a14:useLocalDpi xmlns:a14="http://schemas.microsoft.com/office/drawing/2010/main" val="0"/>
              </a:ext>
            </a:extLst>
          </a:blip>
          <a:srcRect l="3796" r="25043"/>
          <a:stretch>
            <a:fillRect/>
          </a:stretch>
        </p:blipFill>
        <p:spPr>
          <a:xfrm>
            <a:off x="5749241" y="965916"/>
            <a:ext cx="4837193" cy="4829309"/>
          </a:xfrm>
          <a:prstGeom prst="rect">
            <a:avLst/>
          </a:prstGeom>
          <a:noFill/>
        </p:spPr>
      </p:pic>
      <p:sp>
        <p:nvSpPr>
          <p:cNvPr id="3" name="Text Placeholder 3"/>
          <p:cNvSpPr>
            <a:spLocks noGrp="1"/>
          </p:cNvSpPr>
          <p:nvPr/>
        </p:nvSpPr>
        <p:spPr>
          <a:xfrm>
            <a:off x="953037" y="1594196"/>
            <a:ext cx="4288664" cy="3930841"/>
          </a:xfrm>
          <a:prstGeom prst="rect">
            <a:avLst/>
          </a:prstGeom>
        </p:spPr>
        <p:txBody>
          <a:bodyPr vert="horz" wrap="square" lIns="91440" tIns="45720" rIns="91440" bIns="45720" rtlCol="0">
            <a:noAutofit/>
          </a:bodyPr>
          <a:lstStyle/>
          <a:p>
            <a:pPr marL="0" marR="0">
              <a:lnSpc>
                <a:spcPct val="90000"/>
              </a:lnSpc>
              <a:spcBef>
                <a:spcPts val="1000"/>
              </a:spcBef>
              <a:spcAft>
                <a:spcPts val="0"/>
              </a:spcAft>
            </a:pPr>
            <a:r>
              <a:rPr lang="fr-FR" sz="3200" b="1"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Louane</a:t>
            </a:r>
            <a:r>
              <a:rPr lang="fr-FR" sz="3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une chanteuse et actrice française, née en 1996.  Elle chante Jour 1 et Je Vole.  Elle a joué le rôle principale dans le film </a:t>
            </a:r>
            <a:r>
              <a:rPr lang="fr-FR" sz="3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Famille Bélier.</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76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ption de cette image, également commentée ci-après"/>
          <p:cNvPicPr/>
          <p:nvPr/>
        </p:nvPicPr>
        <p:blipFill rotWithShape="1">
          <a:blip r:embed="rId2">
            <a:extLst>
              <a:ext uri="{28A0092B-C50C-407E-A947-70E740481C1C}">
                <a14:useLocalDpi xmlns:a14="http://schemas.microsoft.com/office/drawing/2010/main" val="0"/>
              </a:ext>
            </a:extLst>
          </a:blip>
          <a:srcRect t="4176" b="13558"/>
          <a:stretch/>
        </p:blipFill>
        <p:spPr bwMode="auto">
          <a:xfrm>
            <a:off x="6864439" y="1068948"/>
            <a:ext cx="4135080" cy="4792214"/>
          </a:xfrm>
          <a:prstGeom prst="rect">
            <a:avLst/>
          </a:prstGeom>
          <a:noFill/>
          <a:ln>
            <a:noFill/>
          </a:ln>
          <a:extLst>
            <a:ext uri="{53640926-AAD7-44D8-BBD7-CCE9431645EC}">
              <a14:shadowObscured xmlns:a14="http://schemas.microsoft.com/office/drawing/2010/main"/>
            </a:ext>
          </a:extLst>
        </p:spPr>
      </p:pic>
      <p:sp>
        <p:nvSpPr>
          <p:cNvPr id="3" name="Text Placeholder 3"/>
          <p:cNvSpPr>
            <a:spLocks noGrp="1"/>
          </p:cNvSpPr>
          <p:nvPr/>
        </p:nvSpPr>
        <p:spPr>
          <a:xfrm>
            <a:off x="627777" y="1197198"/>
            <a:ext cx="5489688" cy="4147533"/>
          </a:xfrm>
          <a:prstGeom prst="rect">
            <a:avLst/>
          </a:prstGeom>
        </p:spPr>
        <p:txBody>
          <a:bodyPr vert="horz" wrap="square" lIns="91440" tIns="45720" rIns="91440" bIns="45720" rtlCol="0">
            <a:noAutofit/>
          </a:bodyPr>
          <a:lstStyle/>
          <a:p>
            <a:pPr marL="0" marR="0">
              <a:lnSpc>
                <a:spcPct val="90000"/>
              </a:lnSpc>
              <a:spcBef>
                <a:spcPts val="1000"/>
              </a:spcBef>
              <a:spcAft>
                <a:spcPts val="0"/>
              </a:spcAft>
            </a:pPr>
            <a:r>
              <a:rPr lang="fr-FR" sz="3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Maître </a:t>
            </a:r>
            <a:r>
              <a:rPr lang="fr-FR" sz="3200" b="1" kern="12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Gims</a:t>
            </a:r>
            <a:r>
              <a:rPr lang="fr-FR" sz="3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3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son vrai nom Gandhi </a:t>
            </a:r>
            <a:r>
              <a:rPr lang="fr-FR" sz="3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Djuna</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 un rappeur, chanteur et compositeur congolais né en  1986 à Kinshasa.  Il est membre du groupe </a:t>
            </a:r>
            <a:r>
              <a:rPr lang="fr-FR" sz="3200" u="sng"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Sexion</a:t>
            </a:r>
            <a:r>
              <a:rPr lang="fr-FR" sz="3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 d'Assaut</a:t>
            </a:r>
            <a:r>
              <a:rPr lang="fr-FR" sz="3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chante </a:t>
            </a:r>
            <a:r>
              <a:rPr lang="fr-FR" sz="3200" u="sng"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Bella</a:t>
            </a:r>
            <a:r>
              <a:rPr lang="fr-FR" sz="3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a:t>
            </a:r>
            <a:r>
              <a:rPr lang="fr-FR" sz="3200" u="sng"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Est-ce que tu m’aimes</a:t>
            </a:r>
            <a:r>
              <a:rPr lang="fr-FR" sz="3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515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21" y="379478"/>
            <a:ext cx="11242183" cy="1325563"/>
          </a:xfrm>
        </p:spPr>
        <p:txBody>
          <a:bodyPr>
            <a:normAutofit fontScale="90000"/>
          </a:bodyPr>
          <a:lstStyle/>
          <a:p>
            <a:pPr algn="ctr"/>
            <a:r>
              <a:rPr lang="en-US" dirty="0" smtClean="0"/>
              <a:t>Le Québec et les Provinces Maritimes</a:t>
            </a:r>
            <a:br>
              <a:rPr lang="en-US" dirty="0" smtClean="0"/>
            </a:br>
            <a:r>
              <a:rPr lang="en-US" sz="3100" dirty="0" smtClean="0"/>
              <a:t>(know the general area of the Maritimes and what their names correspond to in English.  For example, La Nouvelle-</a:t>
            </a:r>
            <a:r>
              <a:rPr lang="en-US" sz="3100" dirty="0" err="1" smtClean="0"/>
              <a:t>Écosse</a:t>
            </a:r>
            <a:r>
              <a:rPr lang="en-US" sz="3100" dirty="0" smtClean="0"/>
              <a:t> means Nova Scotia.</a:t>
            </a:r>
            <a:endParaRPr lang="en-US" sz="3100" dirty="0"/>
          </a:p>
        </p:txBody>
      </p:sp>
      <p:pic>
        <p:nvPicPr>
          <p:cNvPr id="3076" name="Picture 4" descr="http://3.bp.blogspot.com/-qzPGuIlZ0UU/VDezeediNDI/AAAAAAAAAoI/m5C6bGPz17c/s1600/Quebec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349" y="2182103"/>
            <a:ext cx="5164426" cy="39371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9/96/Maritimes_-_Provinces_maritim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16" y="1821064"/>
            <a:ext cx="2667000"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47775" y="1950058"/>
            <a:ext cx="4803819" cy="4401205"/>
          </a:xfrm>
          <a:prstGeom prst="rect">
            <a:avLst/>
          </a:prstGeom>
          <a:noFill/>
        </p:spPr>
        <p:txBody>
          <a:bodyPr wrap="square" rtlCol="0">
            <a:spAutoFit/>
          </a:bodyPr>
          <a:lstStyle/>
          <a:p>
            <a:r>
              <a:rPr lang="fr-FR" sz="2800" dirty="0"/>
              <a:t>Provinces de l'Atlantique. </a:t>
            </a:r>
            <a:r>
              <a:rPr lang="fr-FR" sz="2800" dirty="0" smtClean="0"/>
              <a:t>Les </a:t>
            </a:r>
            <a:r>
              <a:rPr lang="fr-FR" sz="2800" dirty="0"/>
              <a:t>provinces de l'Atlantique ou le Canada atlantique est le nom donné aux quatre provinces de la côte est du Canada. Ces provinces sont le </a:t>
            </a:r>
            <a:r>
              <a:rPr lang="fr-FR" sz="2800" b="1" dirty="0"/>
              <a:t>Nouveau-Brunswick</a:t>
            </a:r>
            <a:r>
              <a:rPr lang="fr-FR" sz="2800" dirty="0"/>
              <a:t>, la </a:t>
            </a:r>
            <a:r>
              <a:rPr lang="fr-FR" sz="2800" b="1" dirty="0"/>
              <a:t>Nouvelle-Écosse</a:t>
            </a:r>
            <a:r>
              <a:rPr lang="fr-FR" sz="2800" dirty="0"/>
              <a:t>, l'</a:t>
            </a:r>
            <a:r>
              <a:rPr lang="fr-FR" sz="2800" b="1" dirty="0"/>
              <a:t>Île-du-Prince-Édouard</a:t>
            </a:r>
            <a:r>
              <a:rPr lang="fr-FR" sz="2800" dirty="0"/>
              <a:t> et </a:t>
            </a:r>
            <a:r>
              <a:rPr lang="fr-FR" sz="2800" b="1" dirty="0"/>
              <a:t>Terre-Neuve-et-Labrador</a:t>
            </a:r>
            <a:r>
              <a:rPr lang="fr-FR" sz="2800" dirty="0"/>
              <a:t>.</a:t>
            </a:r>
          </a:p>
        </p:txBody>
      </p:sp>
    </p:spTree>
    <p:extLst>
      <p:ext uri="{BB962C8B-B14F-4D97-AF65-F5344CB8AC3E}">
        <p14:creationId xmlns:p14="http://schemas.microsoft.com/office/powerpoint/2010/main" val="1476547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8092" y="396025"/>
            <a:ext cx="8869757" cy="1815882"/>
          </a:xfrm>
          <a:prstGeom prst="rect">
            <a:avLst/>
          </a:prstGeom>
          <a:noFill/>
        </p:spPr>
        <p:txBody>
          <a:bodyPr wrap="square" rtlCol="0">
            <a:spAutoFit/>
          </a:bodyPr>
          <a:lstStyle/>
          <a:p>
            <a:r>
              <a:rPr lang="fr-FR" sz="2800" b="1" i="1" dirty="0"/>
              <a:t>Le Chien de Montagne Pyrénées </a:t>
            </a:r>
            <a:r>
              <a:rPr lang="fr-FR" sz="2800" dirty="0"/>
              <a:t>est une race ancienne de chien de berger, utilisé dans les Pyrénées pour la protection des troupeaux contre des attaques des prédateurs. C’est aussi un chien de garde ou un chien de compagnie.</a:t>
            </a:r>
          </a:p>
        </p:txBody>
      </p:sp>
      <p:pic>
        <p:nvPicPr>
          <p:cNvPr id="1031" name="Picture 7" descr="https://i.ytimg.com/vi/WJRADX7Z2mk/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480" y="2596338"/>
            <a:ext cx="5482920" cy="411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6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735997"/>
            <a:ext cx="11925836" cy="654922"/>
          </a:xfrm>
        </p:spPr>
        <p:txBody>
          <a:bodyPr>
            <a:noAutofit/>
          </a:bodyPr>
          <a:lstStyle/>
          <a:p>
            <a:r>
              <a:rPr lang="fr-FR" sz="3200" dirty="0" smtClean="0"/>
              <a:t>Lisez « Les voitures en France »</a:t>
            </a:r>
            <a:br>
              <a:rPr lang="fr-FR" sz="3200" dirty="0" smtClean="0"/>
            </a:br>
            <a:r>
              <a:rPr lang="fr-FR" sz="3200" dirty="0" smtClean="0"/>
              <a:t>Faites des comparaisons culturelles</a:t>
            </a:r>
            <a:endParaRPr lang="fr-FR" sz="3200" dirty="0"/>
          </a:p>
        </p:txBody>
      </p:sp>
      <p:sp>
        <p:nvSpPr>
          <p:cNvPr id="3" name="Subtitle 2"/>
          <p:cNvSpPr>
            <a:spLocks noGrp="1"/>
          </p:cNvSpPr>
          <p:nvPr>
            <p:ph type="subTitle" idx="1"/>
          </p:nvPr>
        </p:nvSpPr>
        <p:spPr>
          <a:xfrm>
            <a:off x="540913" y="1970468"/>
            <a:ext cx="11384924" cy="4404574"/>
          </a:xfrm>
        </p:spPr>
        <p:txBody>
          <a:bodyPr/>
          <a:lstStyle/>
          <a:p>
            <a:pPr algn="l"/>
            <a:r>
              <a:rPr lang="fr-FR" dirty="0" smtClean="0"/>
              <a:t>                </a:t>
            </a:r>
            <a:r>
              <a:rPr lang="fr-FR" u="sng" dirty="0" smtClean="0"/>
              <a:t>Aux États-Unis</a:t>
            </a:r>
            <a:r>
              <a:rPr lang="fr-FR" dirty="0" smtClean="0"/>
              <a:t>					</a:t>
            </a:r>
            <a:r>
              <a:rPr lang="fr-FR" u="sng" dirty="0" smtClean="0"/>
              <a:t>En France</a:t>
            </a:r>
          </a:p>
          <a:p>
            <a:pPr algn="l"/>
            <a:endParaRPr lang="fr-FR" dirty="0"/>
          </a:p>
        </p:txBody>
      </p:sp>
      <p:cxnSp>
        <p:nvCxnSpPr>
          <p:cNvPr id="5" name="Straight Connector 4"/>
          <p:cNvCxnSpPr/>
          <p:nvPr/>
        </p:nvCxnSpPr>
        <p:spPr>
          <a:xfrm>
            <a:off x="6065949" y="1996225"/>
            <a:ext cx="0" cy="43916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2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54922"/>
          </a:xfrm>
        </p:spPr>
        <p:txBody>
          <a:bodyPr>
            <a:normAutofit fontScale="90000"/>
          </a:bodyPr>
          <a:lstStyle/>
          <a:p>
            <a:r>
              <a:rPr lang="fr-FR" dirty="0" smtClean="0"/>
              <a:t>Les Voitures en France</a:t>
            </a:r>
            <a:endParaRPr lang="fr-FR" dirty="0"/>
          </a:p>
        </p:txBody>
      </p:sp>
      <p:sp>
        <p:nvSpPr>
          <p:cNvPr id="3" name="Subtitle 2"/>
          <p:cNvSpPr>
            <a:spLocks noGrp="1"/>
          </p:cNvSpPr>
          <p:nvPr>
            <p:ph type="subTitle" idx="1"/>
          </p:nvPr>
        </p:nvSpPr>
        <p:spPr>
          <a:xfrm>
            <a:off x="1524000" y="2717442"/>
            <a:ext cx="4670738" cy="2099255"/>
          </a:xfrm>
        </p:spPr>
        <p:txBody>
          <a:bodyPr>
            <a:noAutofit/>
          </a:bodyPr>
          <a:lstStyle/>
          <a:p>
            <a:pPr algn="l"/>
            <a:r>
              <a:rPr lang="fr-FR" sz="3200" dirty="0" smtClean="0"/>
              <a:t>Les rues sont moins larges (plus étroites) que </a:t>
            </a:r>
            <a:r>
              <a:rPr lang="fr-FR" sz="3200" smtClean="0"/>
              <a:t>les rues </a:t>
            </a:r>
            <a:r>
              <a:rPr lang="fr-FR" sz="3200" dirty="0" smtClean="0"/>
              <a:t>aux États-Unis.</a:t>
            </a:r>
            <a:endParaRPr lang="fr-FR" sz="3200" dirty="0"/>
          </a:p>
        </p:txBody>
      </p:sp>
      <p:pic>
        <p:nvPicPr>
          <p:cNvPr id="4" name="Picture 2" descr="Photo Grosse Voiture  pour Petite 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769" y="1777285"/>
            <a:ext cx="3657599" cy="488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6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060" y="658723"/>
            <a:ext cx="9144000" cy="745074"/>
          </a:xfrm>
        </p:spPr>
        <p:txBody>
          <a:bodyPr>
            <a:normAutofit fontScale="90000"/>
          </a:bodyPr>
          <a:lstStyle/>
          <a:p>
            <a:r>
              <a:rPr lang="fr-FR" sz="4900" dirty="0" smtClean="0"/>
              <a:t>La Belgique</a:t>
            </a:r>
            <a:r>
              <a:rPr lang="fr-FR" sz="4000" dirty="0" smtClean="0"/>
              <a:t/>
            </a:r>
            <a:br>
              <a:rPr lang="fr-FR" sz="4000" dirty="0" smtClean="0"/>
            </a:br>
            <a:r>
              <a:rPr lang="fr-FR" sz="2200" i="1" dirty="0" smtClean="0"/>
              <a:t>Texte, pp 154 - 155</a:t>
            </a:r>
            <a:endParaRPr lang="fr-FR" sz="2200" i="1" dirty="0"/>
          </a:p>
        </p:txBody>
      </p:sp>
      <p:sp>
        <p:nvSpPr>
          <p:cNvPr id="3" name="Subtitle 2"/>
          <p:cNvSpPr>
            <a:spLocks noGrp="1"/>
          </p:cNvSpPr>
          <p:nvPr>
            <p:ph type="subTitle" idx="1"/>
          </p:nvPr>
        </p:nvSpPr>
        <p:spPr>
          <a:xfrm>
            <a:off x="583843" y="2153667"/>
            <a:ext cx="4971246" cy="3760631"/>
          </a:xfrm>
        </p:spPr>
        <p:txBody>
          <a:bodyPr/>
          <a:lstStyle/>
          <a:p>
            <a:pPr algn="l"/>
            <a:r>
              <a:rPr lang="fr-FR" sz="3200" dirty="0" smtClean="0"/>
              <a:t>En Belgique, environ 60% de la population parle flamand (</a:t>
            </a:r>
            <a:r>
              <a:rPr lang="fr-FR" sz="3200" dirty="0" err="1" smtClean="0"/>
              <a:t>Flemish</a:t>
            </a:r>
            <a:r>
              <a:rPr lang="fr-FR" sz="3200" dirty="0" smtClean="0"/>
              <a:t>) et habitent dans la partie nord du pays.  Le français est surtout parlé dans la partie sud du pays, la Wallonie, par environ 40% des Belges.</a:t>
            </a:r>
          </a:p>
        </p:txBody>
      </p:sp>
      <p:pic>
        <p:nvPicPr>
          <p:cNvPr id="1026" name="Picture 2" descr="Il y a 50 ans naissait la frontière linguistique en Belg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246" y="1564135"/>
            <a:ext cx="5236426" cy="493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6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938" y="452662"/>
            <a:ext cx="9144000" cy="654922"/>
          </a:xfrm>
        </p:spPr>
        <p:txBody>
          <a:bodyPr>
            <a:normAutofit fontScale="90000"/>
          </a:bodyPr>
          <a:lstStyle/>
          <a:p>
            <a:r>
              <a:rPr lang="fr-FR" dirty="0" smtClean="0"/>
              <a:t>Les Voitures en France</a:t>
            </a:r>
            <a:endParaRPr lang="fr-FR" dirty="0"/>
          </a:p>
        </p:txBody>
      </p:sp>
      <p:sp>
        <p:nvSpPr>
          <p:cNvPr id="3" name="Subtitle 2"/>
          <p:cNvSpPr>
            <a:spLocks noGrp="1"/>
          </p:cNvSpPr>
          <p:nvPr>
            <p:ph type="subTitle" idx="1"/>
          </p:nvPr>
        </p:nvSpPr>
        <p:spPr>
          <a:xfrm>
            <a:off x="2955701" y="1538202"/>
            <a:ext cx="5868474" cy="798489"/>
          </a:xfrm>
        </p:spPr>
        <p:txBody>
          <a:bodyPr/>
          <a:lstStyle/>
          <a:p>
            <a:pPr algn="l"/>
            <a:r>
              <a:rPr lang="fr-FR" sz="3200" dirty="0" smtClean="0"/>
              <a:t>Il y a des problèmes de parking.</a:t>
            </a:r>
          </a:p>
          <a:p>
            <a:pPr algn="l"/>
            <a:endParaRPr lang="fr-FR" dirty="0"/>
          </a:p>
        </p:txBody>
      </p:sp>
      <p:pic>
        <p:nvPicPr>
          <p:cNvPr id="3074" name="Picture 2" descr="Image result for france probleme de stationn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56" y="2511380"/>
            <a:ext cx="4081574" cy="22958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rance probleme de stationn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459" y="2336691"/>
            <a:ext cx="4941150" cy="247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95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33845" cy="1325563"/>
          </a:xfrm>
        </p:spPr>
        <p:txBody>
          <a:bodyPr/>
          <a:lstStyle/>
          <a:p>
            <a:pPr algn="ctr"/>
            <a:r>
              <a:rPr lang="fr-FR" dirty="0" smtClean="0"/>
              <a:t>L’essence est plus chère en France</a:t>
            </a:r>
            <a:endParaRPr lang="fr-FR" dirty="0"/>
          </a:p>
        </p:txBody>
      </p:sp>
      <p:pic>
        <p:nvPicPr>
          <p:cNvPr id="3" name="Picture 2"/>
          <p:cNvPicPr>
            <a:picLocks noChangeAspect="1"/>
          </p:cNvPicPr>
          <p:nvPr/>
        </p:nvPicPr>
        <p:blipFill rotWithShape="1">
          <a:blip r:embed="rId2"/>
          <a:srcRect t="1" r="11773" b="-2362"/>
          <a:stretch/>
        </p:blipFill>
        <p:spPr>
          <a:xfrm>
            <a:off x="1704974" y="3186112"/>
            <a:ext cx="8353425" cy="536092"/>
          </a:xfrm>
          <a:prstGeom prst="rect">
            <a:avLst/>
          </a:prstGeom>
        </p:spPr>
      </p:pic>
      <p:sp>
        <p:nvSpPr>
          <p:cNvPr id="4" name="TextBox 3"/>
          <p:cNvSpPr txBox="1"/>
          <p:nvPr/>
        </p:nvSpPr>
        <p:spPr>
          <a:xfrm>
            <a:off x="7366716" y="2446986"/>
            <a:ext cx="3039413" cy="369332"/>
          </a:xfrm>
          <a:prstGeom prst="rect">
            <a:avLst/>
          </a:prstGeom>
          <a:noFill/>
        </p:spPr>
        <p:txBody>
          <a:bodyPr wrap="square" rtlCol="0">
            <a:spAutoFit/>
          </a:bodyPr>
          <a:lstStyle/>
          <a:p>
            <a:r>
              <a:rPr lang="fr-FR" dirty="0" smtClean="0"/>
              <a:t>en France            aux États-Unis</a:t>
            </a:r>
            <a:endParaRPr lang="fr-FR" dirty="0"/>
          </a:p>
        </p:txBody>
      </p:sp>
    </p:spTree>
    <p:extLst>
      <p:ext uri="{BB962C8B-B14F-4D97-AF65-F5344CB8AC3E}">
        <p14:creationId xmlns:p14="http://schemas.microsoft.com/office/powerpoint/2010/main" val="400435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060" y="658723"/>
            <a:ext cx="9144000" cy="745074"/>
          </a:xfrm>
        </p:spPr>
        <p:txBody>
          <a:bodyPr>
            <a:normAutofit fontScale="90000"/>
          </a:bodyPr>
          <a:lstStyle/>
          <a:p>
            <a:r>
              <a:rPr lang="fr-FR" sz="4900" dirty="0" smtClean="0"/>
              <a:t>La Belgique</a:t>
            </a:r>
            <a:r>
              <a:rPr lang="fr-FR" sz="4000" dirty="0" smtClean="0"/>
              <a:t/>
            </a:r>
            <a:br>
              <a:rPr lang="fr-FR" sz="4000" dirty="0" smtClean="0"/>
            </a:br>
            <a:r>
              <a:rPr lang="fr-FR" sz="2200" i="1" dirty="0" smtClean="0"/>
              <a:t>Texte, pp 154 - 155</a:t>
            </a:r>
            <a:endParaRPr lang="fr-FR" sz="2200" i="1" dirty="0"/>
          </a:p>
        </p:txBody>
      </p:sp>
      <p:sp>
        <p:nvSpPr>
          <p:cNvPr id="3" name="Subtitle 2"/>
          <p:cNvSpPr>
            <a:spLocks noGrp="1"/>
          </p:cNvSpPr>
          <p:nvPr>
            <p:ph type="subTitle" idx="1"/>
          </p:nvPr>
        </p:nvSpPr>
        <p:spPr>
          <a:xfrm>
            <a:off x="953035" y="5257803"/>
            <a:ext cx="3361387" cy="914400"/>
          </a:xfrm>
        </p:spPr>
        <p:txBody>
          <a:bodyPr/>
          <a:lstStyle/>
          <a:p>
            <a:r>
              <a:rPr lang="fr-FR" dirty="0" smtClean="0"/>
              <a:t>Les moules frites sont une spécialité belge.</a:t>
            </a:r>
            <a:endParaRPr lang="fr-FR" dirty="0"/>
          </a:p>
        </p:txBody>
      </p:sp>
      <p:sp>
        <p:nvSpPr>
          <p:cNvPr id="4" name="Subtitle 2"/>
          <p:cNvSpPr txBox="1">
            <a:spLocks/>
          </p:cNvSpPr>
          <p:nvPr/>
        </p:nvSpPr>
        <p:spPr>
          <a:xfrm>
            <a:off x="6424410" y="5257803"/>
            <a:ext cx="4303692" cy="8306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dirty="0" smtClean="0"/>
              <a:t>Le chocolat belge est renommé </a:t>
            </a:r>
          </a:p>
          <a:p>
            <a:pPr>
              <a:lnSpc>
                <a:spcPct val="100000"/>
              </a:lnSpc>
              <a:spcBef>
                <a:spcPts val="0"/>
              </a:spcBef>
            </a:pPr>
            <a:r>
              <a:rPr lang="fr-FR" dirty="0" smtClean="0"/>
              <a:t>dans le monde entier.</a:t>
            </a:r>
          </a:p>
          <a:p>
            <a:pPr algn="l"/>
            <a:endParaRPr lang="fr-FR" dirty="0" smtClean="0"/>
          </a:p>
        </p:txBody>
      </p:sp>
      <p:pic>
        <p:nvPicPr>
          <p:cNvPr id="2050" name="Picture 2" descr="Image result for moules frites"/>
          <p:cNvPicPr>
            <a:picLocks noChangeAspect="1" noChangeArrowheads="1"/>
          </p:cNvPicPr>
          <p:nvPr/>
        </p:nvPicPr>
        <p:blipFill rotWithShape="1">
          <a:blip r:embed="rId2">
            <a:extLst>
              <a:ext uri="{28A0092B-C50C-407E-A947-70E740481C1C}">
                <a14:useLocalDpi xmlns:a14="http://schemas.microsoft.com/office/drawing/2010/main" val="0"/>
              </a:ext>
            </a:extLst>
          </a:blip>
          <a:srcRect l="2684" r="3688"/>
          <a:stretch/>
        </p:blipFill>
        <p:spPr bwMode="auto">
          <a:xfrm>
            <a:off x="515155" y="2081014"/>
            <a:ext cx="4003838" cy="28612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ocolat bel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851" y="2770569"/>
            <a:ext cx="619125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4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05306" y="457200"/>
            <a:ext cx="5490694" cy="1162049"/>
          </a:xfrm>
          <a:prstGeom prst="rect">
            <a:avLst/>
          </a:prstGeom>
          <a:noFill/>
          <a:ln>
            <a:noFill/>
          </a:ln>
        </p:spPr>
        <p:txBody>
          <a:bodyPr vert="horz" lIns="91425" tIns="45700" rIns="91425" bIns="45700" rtlCol="0" anchor="b" anchorCtr="0">
            <a:noAutofit/>
          </a:bodyPr>
          <a:lstStyle/>
          <a:p>
            <a:pPr algn="ctr">
              <a:spcBef>
                <a:spcPts val="0"/>
              </a:spcBef>
              <a:buClr>
                <a:schemeClr val="dk1"/>
              </a:buClr>
              <a:buSzPct val="25000"/>
            </a:pPr>
            <a:r>
              <a:rPr lang="en-US" sz="3600" b="1" dirty="0" err="1" smtClean="0">
                <a:solidFill>
                  <a:schemeClr val="dk1"/>
                </a:solidFill>
                <a:latin typeface="Libre Baskerville"/>
                <a:ea typeface="Libre Baskerville"/>
                <a:cs typeface="Libre Baskerville"/>
                <a:sym typeface="Libre Baskerville"/>
              </a:rPr>
              <a:t>L’Épiphanie</a:t>
            </a:r>
            <a:r>
              <a:rPr lang="en-US" sz="3600" b="1" dirty="0" smtClean="0">
                <a:solidFill>
                  <a:schemeClr val="dk1"/>
                </a:solidFill>
                <a:latin typeface="Libre Baskerville"/>
                <a:ea typeface="Libre Baskerville"/>
                <a:cs typeface="Libre Baskerville"/>
                <a:sym typeface="Libre Baskerville"/>
              </a:rPr>
              <a:t> </a:t>
            </a:r>
            <a:r>
              <a:rPr lang="en-US" sz="3600" b="1" dirty="0">
                <a:solidFill>
                  <a:schemeClr val="dk1"/>
                </a:solidFill>
                <a:latin typeface="Libre Baskerville"/>
                <a:ea typeface="Libre Baskerville"/>
                <a:cs typeface="Libre Baskerville"/>
                <a:sym typeface="Libre Baskerville"/>
              </a:rPr>
              <a:t/>
            </a:r>
            <a:br>
              <a:rPr lang="en-US" sz="3600" b="1" dirty="0">
                <a:solidFill>
                  <a:schemeClr val="dk1"/>
                </a:solidFill>
                <a:latin typeface="Libre Baskerville"/>
                <a:ea typeface="Libre Baskerville"/>
                <a:cs typeface="Libre Baskerville"/>
                <a:sym typeface="Libre Baskerville"/>
              </a:rPr>
            </a:br>
            <a:r>
              <a:rPr lang="en-US" sz="3600" b="1" dirty="0">
                <a:solidFill>
                  <a:schemeClr val="dk1"/>
                </a:solidFill>
                <a:latin typeface="Libre Baskerville"/>
                <a:ea typeface="Libre Baskerville"/>
                <a:cs typeface="Libre Baskerville"/>
                <a:sym typeface="Libre Baskerville"/>
              </a:rPr>
              <a:t>et </a:t>
            </a:r>
            <a:r>
              <a:rPr lang="en-US" sz="3600" b="1" dirty="0" smtClean="0">
                <a:solidFill>
                  <a:schemeClr val="dk1"/>
                </a:solidFill>
                <a:latin typeface="Libre Baskerville"/>
                <a:ea typeface="Libre Baskerville"/>
                <a:cs typeface="Libre Baskerville"/>
                <a:sym typeface="Libre Baskerville"/>
              </a:rPr>
              <a:t>la Fête </a:t>
            </a:r>
            <a:r>
              <a:rPr lang="en-US" sz="3600" b="1" dirty="0">
                <a:solidFill>
                  <a:schemeClr val="dk1"/>
                </a:solidFill>
                <a:latin typeface="Libre Baskerville"/>
                <a:ea typeface="Libre Baskerville"/>
                <a:cs typeface="Libre Baskerville"/>
                <a:sym typeface="Libre Baskerville"/>
              </a:rPr>
              <a:t>des </a:t>
            </a:r>
            <a:r>
              <a:rPr lang="en-US" sz="3600" b="1" dirty="0" err="1">
                <a:solidFill>
                  <a:schemeClr val="dk1"/>
                </a:solidFill>
                <a:latin typeface="Libre Baskerville"/>
                <a:ea typeface="Libre Baskerville"/>
                <a:cs typeface="Libre Baskerville"/>
                <a:sym typeface="Libre Baskerville"/>
              </a:rPr>
              <a:t>Rois</a:t>
            </a:r>
            <a:endParaRPr lang="en-US" sz="3600" b="1" dirty="0">
              <a:solidFill>
                <a:schemeClr val="dk1"/>
              </a:solidFill>
              <a:latin typeface="Libre Baskerville"/>
              <a:ea typeface="Libre Baskerville"/>
              <a:cs typeface="Libre Baskerville"/>
              <a:sym typeface="Libre Baskerville"/>
            </a:endParaRPr>
          </a:p>
        </p:txBody>
      </p:sp>
      <p:pic>
        <p:nvPicPr>
          <p:cNvPr id="137" name="Shape 137"/>
          <p:cNvPicPr preferRelativeResize="0">
            <a:picLocks noGrp="1"/>
          </p:cNvPicPr>
          <p:nvPr>
            <p:ph type="body" idx="1"/>
          </p:nvPr>
        </p:nvPicPr>
        <p:blipFill rotWithShape="1">
          <a:blip r:embed="rId3">
            <a:alphaModFix/>
          </a:blip>
          <a:srcRect b="5308"/>
          <a:stretch/>
        </p:blipFill>
        <p:spPr>
          <a:xfrm>
            <a:off x="6400801" y="457200"/>
            <a:ext cx="4054475" cy="5867400"/>
          </a:xfrm>
          <a:prstGeom prst="rect">
            <a:avLst/>
          </a:prstGeom>
          <a:noFill/>
          <a:ln>
            <a:noFill/>
          </a:ln>
        </p:spPr>
      </p:pic>
      <p:sp>
        <p:nvSpPr>
          <p:cNvPr id="138" name="Shape 138"/>
          <p:cNvSpPr txBox="1">
            <a:spLocks noGrp="1"/>
          </p:cNvSpPr>
          <p:nvPr>
            <p:ph type="body" idx="2"/>
          </p:nvPr>
        </p:nvSpPr>
        <p:spPr>
          <a:xfrm>
            <a:off x="667555" y="2182075"/>
            <a:ext cx="5580845" cy="3201293"/>
          </a:xfrm>
          <a:prstGeom prst="rect">
            <a:avLst/>
          </a:prstGeom>
          <a:noFill/>
          <a:ln>
            <a:noFill/>
          </a:ln>
        </p:spPr>
        <p:txBody>
          <a:bodyPr vert="horz" lIns="91425" tIns="45700" rIns="91425" bIns="45700" rtlCol="0" anchor="t" anchorCtr="0">
            <a:noAutofit/>
          </a:bodyPr>
          <a:lstStyle/>
          <a:p>
            <a:pPr>
              <a:spcBef>
                <a:spcPts val="720"/>
              </a:spcBef>
              <a:buClr>
                <a:schemeClr val="dk1"/>
              </a:buClr>
              <a:buSzPct val="25000"/>
            </a:pPr>
            <a:r>
              <a:rPr lang="en-US" sz="3600" dirty="0" smtClean="0">
                <a:solidFill>
                  <a:schemeClr val="dk1"/>
                </a:solidFill>
                <a:latin typeface="Libre Baskerville"/>
                <a:ea typeface="Libre Baskerville"/>
                <a:cs typeface="Libre Baskerville"/>
                <a:sym typeface="Libre Baskerville"/>
              </a:rPr>
              <a:t>Le </a:t>
            </a:r>
            <a:r>
              <a:rPr lang="en-US" sz="3600" dirty="0">
                <a:solidFill>
                  <a:schemeClr val="dk1"/>
                </a:solidFill>
                <a:latin typeface="Libre Baskerville"/>
                <a:ea typeface="Libre Baskerville"/>
                <a:cs typeface="Libre Baskerville"/>
                <a:sym typeface="Libre Baskerville"/>
              </a:rPr>
              <a:t>6 </a:t>
            </a:r>
            <a:r>
              <a:rPr lang="en-US" sz="3600" dirty="0" err="1">
                <a:solidFill>
                  <a:schemeClr val="dk1"/>
                </a:solidFill>
                <a:latin typeface="Libre Baskerville"/>
                <a:ea typeface="Libre Baskerville"/>
                <a:cs typeface="Libre Baskerville"/>
                <a:sym typeface="Libre Baskerville"/>
              </a:rPr>
              <a:t>janvier</a:t>
            </a:r>
            <a:r>
              <a:rPr lang="en-US" sz="3600" dirty="0">
                <a:solidFill>
                  <a:schemeClr val="dk1"/>
                </a:solidFill>
                <a:latin typeface="Libre Baskerville"/>
                <a:ea typeface="Libre Baskerville"/>
                <a:cs typeface="Libre Baskerville"/>
                <a:sym typeface="Libre Baskerville"/>
              </a:rPr>
              <a:t> marque la date qui </a:t>
            </a:r>
            <a:r>
              <a:rPr lang="en-US" sz="3600" dirty="0" err="1">
                <a:solidFill>
                  <a:schemeClr val="dk1"/>
                </a:solidFill>
                <a:latin typeface="Libre Baskerville"/>
                <a:ea typeface="Libre Baskerville"/>
                <a:cs typeface="Libre Baskerville"/>
                <a:sym typeface="Libre Baskerville"/>
              </a:rPr>
              <a:t>est</a:t>
            </a:r>
            <a:r>
              <a:rPr lang="en-US" sz="3600" dirty="0">
                <a:solidFill>
                  <a:schemeClr val="dk1"/>
                </a:solidFill>
                <a:latin typeface="Libre Baskerville"/>
                <a:ea typeface="Libre Baskerville"/>
                <a:cs typeface="Libre Baskerville"/>
                <a:sym typeface="Libre Baskerville"/>
              </a:rPr>
              <a:t> 12 </a:t>
            </a:r>
            <a:r>
              <a:rPr lang="en-US" sz="3600" dirty="0" err="1">
                <a:solidFill>
                  <a:schemeClr val="dk1"/>
                </a:solidFill>
                <a:latin typeface="Libre Baskerville"/>
                <a:ea typeface="Libre Baskerville"/>
                <a:cs typeface="Libre Baskerville"/>
                <a:sym typeface="Libre Baskerville"/>
              </a:rPr>
              <a:t>jours</a:t>
            </a:r>
            <a:r>
              <a:rPr lang="en-US" sz="3600" dirty="0">
                <a:solidFill>
                  <a:schemeClr val="dk1"/>
                </a:solidFill>
                <a:latin typeface="Libre Baskerville"/>
                <a:ea typeface="Libre Baskerville"/>
                <a:cs typeface="Libre Baskerville"/>
                <a:sym typeface="Libre Baskerville"/>
              </a:rPr>
              <a:t> après Noël. </a:t>
            </a:r>
          </a:p>
          <a:p>
            <a:pPr>
              <a:spcBef>
                <a:spcPts val="720"/>
              </a:spcBef>
              <a:buClr>
                <a:schemeClr val="dk1"/>
              </a:buClr>
              <a:buSzPct val="25000"/>
            </a:pPr>
            <a:r>
              <a:rPr lang="en-US" sz="3600" dirty="0" err="1">
                <a:solidFill>
                  <a:schemeClr val="dk1"/>
                </a:solidFill>
                <a:latin typeface="Libre Baskerville"/>
                <a:ea typeface="Libre Baskerville"/>
                <a:cs typeface="Libre Baskerville"/>
                <a:sym typeface="Libre Baskerville"/>
              </a:rPr>
              <a:t>C’est</a:t>
            </a:r>
            <a:r>
              <a:rPr lang="en-US" sz="3600" dirty="0">
                <a:solidFill>
                  <a:schemeClr val="dk1"/>
                </a:solidFill>
                <a:latin typeface="Libre Baskerville"/>
                <a:ea typeface="Libre Baskerville"/>
                <a:cs typeface="Libre Baskerville"/>
                <a:sym typeface="Libre Baskerville"/>
              </a:rPr>
              <a:t> la </a:t>
            </a:r>
            <a:r>
              <a:rPr lang="en-US" sz="3600" dirty="0" err="1">
                <a:solidFill>
                  <a:schemeClr val="dk1"/>
                </a:solidFill>
                <a:latin typeface="Libre Baskerville"/>
                <a:ea typeface="Libre Baskerville"/>
                <a:cs typeface="Libre Baskerville"/>
                <a:sym typeface="Libre Baskerville"/>
              </a:rPr>
              <a:t>visite</a:t>
            </a:r>
            <a:r>
              <a:rPr lang="en-US" sz="3600" dirty="0">
                <a:solidFill>
                  <a:schemeClr val="dk1"/>
                </a:solidFill>
                <a:latin typeface="Libre Baskerville"/>
                <a:ea typeface="Libre Baskerville"/>
                <a:cs typeface="Libre Baskerville"/>
                <a:sym typeface="Libre Baskerville"/>
              </a:rPr>
              <a:t> des trois </a:t>
            </a:r>
            <a:r>
              <a:rPr lang="en-US" sz="3600" dirty="0" err="1">
                <a:solidFill>
                  <a:schemeClr val="dk1"/>
                </a:solidFill>
                <a:latin typeface="Libre Baskerville"/>
                <a:ea typeface="Libre Baskerville"/>
                <a:cs typeface="Libre Baskerville"/>
                <a:sym typeface="Libre Baskerville"/>
              </a:rPr>
              <a:t>Rois</a:t>
            </a:r>
            <a:r>
              <a:rPr lang="en-US" sz="3600" dirty="0">
                <a:solidFill>
                  <a:schemeClr val="dk1"/>
                </a:solidFill>
                <a:latin typeface="Libre Baskerville"/>
                <a:ea typeface="Libre Baskerville"/>
                <a:cs typeface="Libre Baskerville"/>
                <a:sym typeface="Libre Baskerville"/>
              </a:rPr>
              <a:t> Mages à </a:t>
            </a:r>
            <a:r>
              <a:rPr lang="en-US" sz="3600" dirty="0" err="1">
                <a:solidFill>
                  <a:schemeClr val="dk1"/>
                </a:solidFill>
                <a:latin typeface="Libre Baskerville"/>
                <a:ea typeface="Libre Baskerville"/>
                <a:cs typeface="Libre Baskerville"/>
                <a:sym typeface="Libre Baskerville"/>
              </a:rPr>
              <a:t>l’enfant</a:t>
            </a:r>
            <a:r>
              <a:rPr lang="en-US" sz="3600" dirty="0">
                <a:solidFill>
                  <a:schemeClr val="dk1"/>
                </a:solidFill>
                <a:latin typeface="Libre Baskerville"/>
                <a:ea typeface="Libre Baskerville"/>
                <a:cs typeface="Libre Baskerville"/>
                <a:sym typeface="Libre Baskerville"/>
              </a:rPr>
              <a:t> </a:t>
            </a:r>
            <a:r>
              <a:rPr lang="en-US" sz="3600" dirty="0" err="1">
                <a:solidFill>
                  <a:schemeClr val="dk1"/>
                </a:solidFill>
                <a:latin typeface="Libre Baskerville"/>
                <a:ea typeface="Libre Baskerville"/>
                <a:cs typeface="Libre Baskerville"/>
                <a:sym typeface="Libre Baskerville"/>
              </a:rPr>
              <a:t>Jésus</a:t>
            </a:r>
            <a:r>
              <a:rPr lang="en-US" sz="3600" dirty="0">
                <a:solidFill>
                  <a:schemeClr val="dk1"/>
                </a:solidFill>
                <a:latin typeface="Libre Baskerville"/>
                <a:ea typeface="Libre Baskerville"/>
                <a:cs typeface="Libre Baskerville"/>
                <a:sym typeface="Libre Baskerville"/>
              </a:rPr>
              <a:t>.</a:t>
            </a:r>
          </a:p>
        </p:txBody>
      </p:sp>
    </p:spTree>
    <p:extLst>
      <p:ext uri="{BB962C8B-B14F-4D97-AF65-F5344CB8AC3E}">
        <p14:creationId xmlns:p14="http://schemas.microsoft.com/office/powerpoint/2010/main" val="274676595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US" dirty="0" smtClean="0">
                <a:solidFill>
                  <a:schemeClr val="dk1"/>
                </a:solidFill>
                <a:latin typeface="Calibri"/>
                <a:ea typeface="Calibri"/>
                <a:cs typeface="Calibri"/>
                <a:sym typeface="Calibri"/>
              </a:rPr>
              <a:t>On mange </a:t>
            </a:r>
            <a:r>
              <a:rPr lang="en-US" dirty="0" err="1" smtClean="0">
                <a:solidFill>
                  <a:schemeClr val="dk1"/>
                </a:solidFill>
                <a:latin typeface="Calibri"/>
                <a:ea typeface="Calibri"/>
                <a:cs typeface="Calibri"/>
                <a:sym typeface="Calibri"/>
              </a:rPr>
              <a:t>une</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galette</a:t>
            </a:r>
            <a:r>
              <a:rPr lang="en-US" dirty="0" smtClean="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des </a:t>
            </a:r>
            <a:r>
              <a:rPr lang="en-US" dirty="0" err="1" smtClean="0">
                <a:solidFill>
                  <a:schemeClr val="dk1"/>
                </a:solidFill>
                <a:latin typeface="Calibri"/>
                <a:ea typeface="Calibri"/>
                <a:cs typeface="Calibri"/>
                <a:sym typeface="Calibri"/>
              </a:rPr>
              <a:t>rois</a:t>
            </a:r>
            <a:r>
              <a:rPr lang="en-US" dirty="0">
                <a:solidFill>
                  <a:schemeClr val="dk1"/>
                </a:solidFill>
                <a:latin typeface="Calibri"/>
                <a:ea typeface="Calibri"/>
                <a:cs typeface="Calibri"/>
                <a:sym typeface="Calibri"/>
              </a:rPr>
              <a:t>.</a:t>
            </a:r>
          </a:p>
        </p:txBody>
      </p:sp>
      <p:pic>
        <p:nvPicPr>
          <p:cNvPr id="153" name="Shape 153"/>
          <p:cNvPicPr preferRelativeResize="0">
            <a:picLocks noGrp="1"/>
          </p:cNvPicPr>
          <p:nvPr>
            <p:ph type="body" idx="1"/>
          </p:nvPr>
        </p:nvPicPr>
        <p:blipFill rotWithShape="1">
          <a:blip r:embed="rId3">
            <a:alphaModFix/>
          </a:blip>
          <a:srcRect/>
          <a:stretch/>
        </p:blipFill>
        <p:spPr>
          <a:xfrm>
            <a:off x="1905001" y="1676400"/>
            <a:ext cx="8153399" cy="4853692"/>
          </a:xfrm>
          <a:prstGeom prst="rect">
            <a:avLst/>
          </a:prstGeom>
          <a:noFill/>
          <a:ln>
            <a:noFill/>
          </a:ln>
        </p:spPr>
      </p:pic>
    </p:spTree>
    <p:extLst>
      <p:ext uri="{BB962C8B-B14F-4D97-AF65-F5344CB8AC3E}">
        <p14:creationId xmlns:p14="http://schemas.microsoft.com/office/powerpoint/2010/main" val="214296181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endParaRPr>
              <a:solidFill>
                <a:schemeClr val="dk1"/>
              </a:solidFill>
              <a:latin typeface="Calibri"/>
              <a:ea typeface="Calibri"/>
              <a:cs typeface="Calibri"/>
              <a:sym typeface="Calibri"/>
            </a:endParaRPr>
          </a:p>
        </p:txBody>
      </p:sp>
      <p:sp>
        <p:nvSpPr>
          <p:cNvPr id="144" name="Shape 144"/>
          <p:cNvSpPr txBox="1">
            <a:spLocks noGrp="1"/>
          </p:cNvSpPr>
          <p:nvPr>
            <p:ph type="body" idx="1"/>
          </p:nvPr>
        </p:nvSpPr>
        <p:spPr>
          <a:xfrm>
            <a:off x="1981201" y="1535112"/>
            <a:ext cx="4040187" cy="639762"/>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r>
              <a:rPr lang="en-US">
                <a:solidFill>
                  <a:schemeClr val="dk1"/>
                </a:solidFill>
                <a:latin typeface="Calibri"/>
                <a:ea typeface="Calibri"/>
                <a:cs typeface="Calibri"/>
                <a:sym typeface="Calibri"/>
              </a:rPr>
              <a:t>La crèche</a:t>
            </a:r>
          </a:p>
        </p:txBody>
      </p:sp>
      <p:pic>
        <p:nvPicPr>
          <p:cNvPr id="145" name="Shape 145"/>
          <p:cNvPicPr preferRelativeResize="0">
            <a:picLocks noGrp="1"/>
          </p:cNvPicPr>
          <p:nvPr>
            <p:ph type="body" idx="2"/>
          </p:nvPr>
        </p:nvPicPr>
        <p:blipFill rotWithShape="1">
          <a:blip r:embed="rId3">
            <a:alphaModFix/>
          </a:blip>
          <a:srcRect/>
          <a:stretch/>
        </p:blipFill>
        <p:spPr>
          <a:xfrm>
            <a:off x="1828800" y="2590800"/>
            <a:ext cx="3579402" cy="3276600"/>
          </a:xfrm>
          <a:prstGeom prst="rect">
            <a:avLst/>
          </a:prstGeom>
          <a:noFill/>
          <a:ln>
            <a:noFill/>
          </a:ln>
        </p:spPr>
      </p:pic>
      <p:sp>
        <p:nvSpPr>
          <p:cNvPr id="146" name="Shape 146"/>
          <p:cNvSpPr txBox="1">
            <a:spLocks noGrp="1"/>
          </p:cNvSpPr>
          <p:nvPr>
            <p:ph type="body" idx="3"/>
          </p:nvPr>
        </p:nvSpPr>
        <p:spPr>
          <a:xfrm>
            <a:off x="6169025" y="1535112"/>
            <a:ext cx="4041774" cy="639762"/>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r>
              <a:rPr lang="en-US" sz="2220">
                <a:solidFill>
                  <a:schemeClr val="dk1"/>
                </a:solidFill>
                <a:latin typeface="Calibri"/>
                <a:ea typeface="Calibri"/>
                <a:cs typeface="Calibri"/>
                <a:sym typeface="Calibri"/>
              </a:rPr>
              <a:t>Les fèves qui représent la crèche</a:t>
            </a:r>
          </a:p>
        </p:txBody>
      </p:sp>
      <p:pic>
        <p:nvPicPr>
          <p:cNvPr id="147" name="Shape 147"/>
          <p:cNvPicPr preferRelativeResize="0">
            <a:picLocks noGrp="1"/>
          </p:cNvPicPr>
          <p:nvPr>
            <p:ph type="body" idx="4"/>
          </p:nvPr>
        </p:nvPicPr>
        <p:blipFill rotWithShape="1">
          <a:blip r:embed="rId4">
            <a:alphaModFix/>
          </a:blip>
          <a:srcRect/>
          <a:stretch/>
        </p:blipFill>
        <p:spPr>
          <a:xfrm>
            <a:off x="6169025" y="2590800"/>
            <a:ext cx="4041774" cy="3276600"/>
          </a:xfrm>
          <a:prstGeom prst="rect">
            <a:avLst/>
          </a:prstGeom>
          <a:noFill/>
          <a:ln>
            <a:noFill/>
          </a:ln>
        </p:spPr>
      </p:pic>
    </p:spTree>
    <p:extLst>
      <p:ext uri="{BB962C8B-B14F-4D97-AF65-F5344CB8AC3E}">
        <p14:creationId xmlns:p14="http://schemas.microsoft.com/office/powerpoint/2010/main" val="13039765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915988" y="570851"/>
            <a:ext cx="102108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fr-FR" dirty="0">
                <a:solidFill>
                  <a:schemeClr val="dk1"/>
                </a:solidFill>
                <a:latin typeface="Calibri"/>
                <a:ea typeface="Calibri"/>
                <a:cs typeface="Calibri"/>
                <a:sym typeface="Calibri"/>
              </a:rPr>
              <a:t>Les fèves sont </a:t>
            </a:r>
            <a:r>
              <a:rPr lang="fr-FR" dirty="0" smtClean="0">
                <a:solidFill>
                  <a:schemeClr val="dk1"/>
                </a:solidFill>
                <a:latin typeface="Calibri"/>
                <a:ea typeface="Calibri"/>
                <a:cs typeface="Calibri"/>
                <a:sym typeface="Calibri"/>
              </a:rPr>
              <a:t>cachées </a:t>
            </a:r>
            <a:r>
              <a:rPr lang="fr-FR" dirty="0">
                <a:solidFill>
                  <a:schemeClr val="dk1"/>
                </a:solidFill>
                <a:latin typeface="Calibri"/>
                <a:ea typeface="Calibri"/>
                <a:cs typeface="Calibri"/>
                <a:sym typeface="Calibri"/>
              </a:rPr>
              <a:t>dans les galettes</a:t>
            </a:r>
            <a:br>
              <a:rPr lang="fr-FR"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p:txBody>
      </p:sp>
      <p:sp>
        <p:nvSpPr>
          <p:cNvPr id="159" name="Shape 159"/>
          <p:cNvSpPr txBox="1">
            <a:spLocks noGrp="1"/>
          </p:cNvSpPr>
          <p:nvPr>
            <p:ph type="body" idx="1"/>
          </p:nvPr>
        </p:nvSpPr>
        <p:spPr>
          <a:xfrm>
            <a:off x="1171441" y="1622826"/>
            <a:ext cx="4040187" cy="639762"/>
          </a:xfrm>
          <a:prstGeom prst="rect">
            <a:avLst/>
          </a:prstGeom>
          <a:noFill/>
          <a:ln>
            <a:noFill/>
          </a:ln>
        </p:spPr>
        <p:txBody>
          <a:bodyPr vert="horz" lIns="91425" tIns="45700" rIns="91425" bIns="45700" rtlCol="0" anchor="b" anchorCtr="0">
            <a:noAutofit/>
          </a:bodyPr>
          <a:lstStyle/>
          <a:p>
            <a:pPr algn="ctr">
              <a:spcBef>
                <a:spcPts val="0"/>
              </a:spcBef>
              <a:buClr>
                <a:schemeClr val="dk1"/>
              </a:buClr>
              <a:buSzPct val="25000"/>
            </a:pPr>
            <a:r>
              <a:rPr lang="en-US" dirty="0" err="1" smtClean="0">
                <a:solidFill>
                  <a:schemeClr val="dk1"/>
                </a:solidFill>
                <a:latin typeface="Calibri"/>
                <a:ea typeface="Calibri"/>
                <a:cs typeface="Calibri"/>
                <a:sym typeface="Calibri"/>
              </a:rPr>
              <a:t>Une</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fève</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cachée</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dans</a:t>
            </a:r>
            <a:r>
              <a:rPr lang="en-US" dirty="0" smtClean="0">
                <a:solidFill>
                  <a:schemeClr val="dk1"/>
                </a:solidFill>
                <a:latin typeface="Calibri"/>
                <a:ea typeface="Calibri"/>
                <a:cs typeface="Calibri"/>
                <a:sym typeface="Calibri"/>
              </a:rPr>
              <a:t> un </a:t>
            </a:r>
            <a:r>
              <a:rPr lang="en-US" dirty="0" err="1" smtClean="0">
                <a:solidFill>
                  <a:schemeClr val="dk1"/>
                </a:solidFill>
                <a:latin typeface="Calibri"/>
                <a:ea typeface="Calibri"/>
                <a:cs typeface="Calibri"/>
                <a:sym typeface="Calibri"/>
              </a:rPr>
              <a:t>morceau</a:t>
            </a:r>
            <a:r>
              <a:rPr lang="en-US" dirty="0" smtClean="0">
                <a:solidFill>
                  <a:schemeClr val="dk1"/>
                </a:solidFill>
                <a:latin typeface="Calibri"/>
                <a:ea typeface="Calibri"/>
                <a:cs typeface="Calibri"/>
                <a:sym typeface="Calibri"/>
              </a:rPr>
              <a:t> de </a:t>
            </a:r>
            <a:r>
              <a:rPr lang="en-US" dirty="0" err="1" smtClean="0">
                <a:solidFill>
                  <a:schemeClr val="dk1"/>
                </a:solidFill>
                <a:latin typeface="Calibri"/>
                <a:ea typeface="Calibri"/>
                <a:cs typeface="Calibri"/>
                <a:sym typeface="Calibri"/>
              </a:rPr>
              <a:t>galette</a:t>
            </a:r>
            <a:endParaRPr dirty="0">
              <a:solidFill>
                <a:schemeClr val="dk1"/>
              </a:solidFill>
              <a:latin typeface="Calibri"/>
              <a:ea typeface="Calibri"/>
              <a:cs typeface="Calibri"/>
              <a:sym typeface="Calibri"/>
            </a:endParaRPr>
          </a:p>
        </p:txBody>
      </p:sp>
      <p:pic>
        <p:nvPicPr>
          <p:cNvPr id="160" name="Shape 160"/>
          <p:cNvPicPr preferRelativeResize="0">
            <a:picLocks noGrp="1"/>
          </p:cNvPicPr>
          <p:nvPr>
            <p:ph type="body" idx="2"/>
          </p:nvPr>
        </p:nvPicPr>
        <p:blipFill rotWithShape="1">
          <a:blip r:embed="rId3">
            <a:alphaModFix/>
          </a:blip>
          <a:srcRect/>
          <a:stretch/>
        </p:blipFill>
        <p:spPr>
          <a:xfrm>
            <a:off x="1171441" y="2671386"/>
            <a:ext cx="4268787" cy="3429000"/>
          </a:xfrm>
          <a:prstGeom prst="rect">
            <a:avLst/>
          </a:prstGeom>
          <a:noFill/>
          <a:ln>
            <a:noFill/>
          </a:ln>
        </p:spPr>
      </p:pic>
      <p:sp>
        <p:nvSpPr>
          <p:cNvPr id="161" name="Shape 161"/>
          <p:cNvSpPr txBox="1">
            <a:spLocks noGrp="1"/>
          </p:cNvSpPr>
          <p:nvPr>
            <p:ph type="body" idx="3"/>
          </p:nvPr>
        </p:nvSpPr>
        <p:spPr>
          <a:xfrm>
            <a:off x="6169025" y="1535112"/>
            <a:ext cx="4041774" cy="639762"/>
          </a:xfrm>
          <a:prstGeom prst="rect">
            <a:avLst/>
          </a:prstGeom>
          <a:noFill/>
          <a:ln>
            <a:noFill/>
          </a:ln>
        </p:spPr>
        <p:txBody>
          <a:bodyPr vert="horz" lIns="91425" tIns="45700" rIns="91425" bIns="45700" rtlCol="0" anchor="b" anchorCtr="0">
            <a:noAutofit/>
          </a:bodyPr>
          <a:lstStyle/>
          <a:p>
            <a:pPr algn="ctr">
              <a:spcBef>
                <a:spcPts val="0"/>
              </a:spcBef>
              <a:buClr>
                <a:schemeClr val="dk1"/>
              </a:buClr>
              <a:buSzPct val="25000"/>
            </a:pPr>
            <a:r>
              <a:rPr lang="en-US" dirty="0" err="1" smtClean="0">
                <a:solidFill>
                  <a:schemeClr val="dk1"/>
                </a:solidFill>
                <a:latin typeface="Calibri"/>
                <a:ea typeface="Calibri"/>
                <a:cs typeface="Calibri"/>
                <a:sym typeface="Calibri"/>
              </a:rPr>
              <a:t>Toutes</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sortes</a:t>
            </a:r>
            <a:r>
              <a:rPr lang="en-US" dirty="0" smtClean="0">
                <a:solidFill>
                  <a:schemeClr val="dk1"/>
                </a:solidFill>
                <a:latin typeface="Calibri"/>
                <a:ea typeface="Calibri"/>
                <a:cs typeface="Calibri"/>
                <a:sym typeface="Calibri"/>
              </a:rPr>
              <a:t> de </a:t>
            </a:r>
            <a:r>
              <a:rPr lang="en-US" dirty="0" err="1" smtClean="0">
                <a:solidFill>
                  <a:schemeClr val="dk1"/>
                </a:solidFill>
                <a:latin typeface="Calibri"/>
                <a:ea typeface="Calibri"/>
                <a:cs typeface="Calibri"/>
                <a:sym typeface="Calibri"/>
              </a:rPr>
              <a:t>fèves</a:t>
            </a:r>
            <a:endParaRPr dirty="0">
              <a:solidFill>
                <a:schemeClr val="dk1"/>
              </a:solidFill>
              <a:latin typeface="Calibri"/>
              <a:ea typeface="Calibri"/>
              <a:cs typeface="Calibri"/>
              <a:sym typeface="Calibri"/>
            </a:endParaRPr>
          </a:p>
        </p:txBody>
      </p:sp>
      <p:pic>
        <p:nvPicPr>
          <p:cNvPr id="162" name="Shape 162"/>
          <p:cNvPicPr preferRelativeResize="0">
            <a:picLocks noGrp="1"/>
          </p:cNvPicPr>
          <p:nvPr>
            <p:ph type="body" idx="4"/>
          </p:nvPr>
        </p:nvPicPr>
        <p:blipFill rotWithShape="1">
          <a:blip r:embed="rId4">
            <a:alphaModFix/>
          </a:blip>
          <a:srcRect/>
          <a:stretch/>
        </p:blipFill>
        <p:spPr>
          <a:xfrm>
            <a:off x="6169025" y="2671386"/>
            <a:ext cx="4041774" cy="3500813"/>
          </a:xfrm>
          <a:prstGeom prst="rect">
            <a:avLst/>
          </a:prstGeom>
          <a:noFill/>
          <a:ln>
            <a:noFill/>
          </a:ln>
        </p:spPr>
      </p:pic>
    </p:spTree>
    <p:extLst>
      <p:ext uri="{BB962C8B-B14F-4D97-AF65-F5344CB8AC3E}">
        <p14:creationId xmlns:p14="http://schemas.microsoft.com/office/powerpoint/2010/main" val="84359710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70456" y="274637"/>
            <a:ext cx="1177129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US" dirty="0" smtClean="0">
                <a:solidFill>
                  <a:schemeClr val="dk1"/>
                </a:solidFill>
                <a:latin typeface="Calibri"/>
                <a:ea typeface="Calibri"/>
                <a:cs typeface="Calibri"/>
                <a:sym typeface="Calibri"/>
              </a:rPr>
              <a:t>La </a:t>
            </a:r>
            <a:r>
              <a:rPr lang="en-US" dirty="0" err="1" smtClean="0">
                <a:solidFill>
                  <a:schemeClr val="dk1"/>
                </a:solidFill>
                <a:latin typeface="Calibri"/>
                <a:ea typeface="Calibri"/>
                <a:cs typeface="Calibri"/>
                <a:sym typeface="Calibri"/>
              </a:rPr>
              <a:t>personne</a:t>
            </a:r>
            <a:r>
              <a:rPr lang="en-US" dirty="0" smtClean="0">
                <a:solidFill>
                  <a:schemeClr val="dk1"/>
                </a:solidFill>
                <a:latin typeface="Calibri"/>
                <a:ea typeface="Calibri"/>
                <a:cs typeface="Calibri"/>
                <a:sym typeface="Calibri"/>
              </a:rPr>
              <a:t> qui </a:t>
            </a:r>
            <a:r>
              <a:rPr lang="en-US" dirty="0" err="1" smtClean="0">
                <a:solidFill>
                  <a:schemeClr val="dk1"/>
                </a:solidFill>
                <a:latin typeface="Calibri"/>
                <a:ea typeface="Calibri"/>
                <a:cs typeface="Calibri"/>
                <a:sym typeface="Calibri"/>
              </a:rPr>
              <a:t>trouve</a:t>
            </a:r>
            <a:r>
              <a:rPr lang="en-US" dirty="0" smtClean="0">
                <a:solidFill>
                  <a:schemeClr val="dk1"/>
                </a:solidFill>
                <a:latin typeface="Calibri"/>
                <a:ea typeface="Calibri"/>
                <a:cs typeface="Calibri"/>
                <a:sym typeface="Calibri"/>
              </a:rPr>
              <a:t> la </a:t>
            </a:r>
            <a:r>
              <a:rPr lang="en-US" dirty="0" err="1" smtClean="0">
                <a:solidFill>
                  <a:schemeClr val="dk1"/>
                </a:solidFill>
                <a:latin typeface="Calibri"/>
                <a:ea typeface="Calibri"/>
                <a:cs typeface="Calibri"/>
                <a:sym typeface="Calibri"/>
              </a:rPr>
              <a:t>fève</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dans</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leur</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morceau</a:t>
            </a:r>
            <a:r>
              <a:rPr lang="en-US" dirty="0" smtClean="0">
                <a:solidFill>
                  <a:schemeClr val="dk1"/>
                </a:solidFill>
                <a:latin typeface="Calibri"/>
                <a:ea typeface="Calibri"/>
                <a:cs typeface="Calibri"/>
                <a:sym typeface="Calibri"/>
              </a:rPr>
              <a:t> de </a:t>
            </a:r>
            <a:r>
              <a:rPr lang="en-US" dirty="0" err="1" smtClean="0">
                <a:solidFill>
                  <a:schemeClr val="dk1"/>
                </a:solidFill>
                <a:latin typeface="Calibri"/>
                <a:ea typeface="Calibri"/>
                <a:cs typeface="Calibri"/>
                <a:sym typeface="Calibri"/>
              </a:rPr>
              <a:t>galette</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devient</a:t>
            </a:r>
            <a:r>
              <a:rPr lang="en-US" dirty="0" smtClean="0">
                <a:solidFill>
                  <a:schemeClr val="dk1"/>
                </a:solidFill>
                <a:latin typeface="Calibri"/>
                <a:ea typeface="Calibri"/>
                <a:cs typeface="Calibri"/>
                <a:sym typeface="Calibri"/>
              </a:rPr>
              <a:t> le </a:t>
            </a:r>
            <a:r>
              <a:rPr lang="en-US" dirty="0" err="1" smtClean="0">
                <a:solidFill>
                  <a:schemeClr val="dk1"/>
                </a:solidFill>
                <a:latin typeface="Calibri"/>
                <a:ea typeface="Calibri"/>
                <a:cs typeface="Calibri"/>
                <a:sym typeface="Calibri"/>
              </a:rPr>
              <a:t>roi</a:t>
            </a:r>
            <a:r>
              <a:rPr lang="en-US" dirty="0" smtClean="0">
                <a:solidFill>
                  <a:schemeClr val="dk1"/>
                </a:solidFill>
                <a:latin typeface="Calibri"/>
                <a:ea typeface="Calibri"/>
                <a:cs typeface="Calibri"/>
                <a:sym typeface="Calibri"/>
              </a:rPr>
              <a:t> </a:t>
            </a:r>
            <a:r>
              <a:rPr lang="en-US" dirty="0" err="1" smtClean="0">
                <a:solidFill>
                  <a:schemeClr val="dk1"/>
                </a:solidFill>
                <a:latin typeface="Calibri"/>
                <a:ea typeface="Calibri"/>
                <a:cs typeface="Calibri"/>
                <a:sym typeface="Calibri"/>
              </a:rPr>
              <a:t>ou</a:t>
            </a:r>
            <a:r>
              <a:rPr lang="en-US" dirty="0" smtClean="0">
                <a:solidFill>
                  <a:schemeClr val="dk1"/>
                </a:solidFill>
                <a:latin typeface="Calibri"/>
                <a:ea typeface="Calibri"/>
                <a:cs typeface="Calibri"/>
                <a:sym typeface="Calibri"/>
              </a:rPr>
              <a:t> la </a:t>
            </a:r>
            <a:r>
              <a:rPr lang="en-US" dirty="0" err="1" smtClean="0">
                <a:solidFill>
                  <a:schemeClr val="dk1"/>
                </a:solidFill>
                <a:latin typeface="Calibri"/>
                <a:ea typeface="Calibri"/>
                <a:cs typeface="Calibri"/>
                <a:sym typeface="Calibri"/>
              </a:rPr>
              <a:t>reine</a:t>
            </a:r>
            <a:endParaRPr dirty="0">
              <a:solidFill>
                <a:schemeClr val="dk1"/>
              </a:solidFill>
              <a:latin typeface="Calibri"/>
              <a:ea typeface="Calibri"/>
              <a:cs typeface="Calibri"/>
              <a:sym typeface="Calibri"/>
            </a:endParaRPr>
          </a:p>
        </p:txBody>
      </p:sp>
      <p:sp>
        <p:nvSpPr>
          <p:cNvPr id="168" name="Shape 168"/>
          <p:cNvSpPr txBox="1">
            <a:spLocks noGrp="1"/>
          </p:cNvSpPr>
          <p:nvPr>
            <p:ph type="body" idx="1"/>
          </p:nvPr>
        </p:nvSpPr>
        <p:spPr>
          <a:xfrm>
            <a:off x="1981201" y="1535112"/>
            <a:ext cx="4040187" cy="639762"/>
          </a:xfrm>
          <a:prstGeom prst="rect">
            <a:avLst/>
          </a:prstGeom>
          <a:noFill/>
          <a:ln>
            <a:noFill/>
          </a:ln>
        </p:spPr>
        <p:txBody>
          <a:bodyPr vert="horz" lIns="91425" tIns="45700" rIns="91425" bIns="45700" rtlCol="0" anchor="b" anchorCtr="0">
            <a:noAutofit/>
          </a:bodyPr>
          <a:lstStyle/>
          <a:p>
            <a:pPr algn="ctr">
              <a:spcBef>
                <a:spcPts val="0"/>
              </a:spcBef>
              <a:buClr>
                <a:schemeClr val="dk1"/>
              </a:buClr>
              <a:buSzPct val="25000"/>
            </a:pPr>
            <a:r>
              <a:rPr lang="en-US" dirty="0" smtClean="0">
                <a:solidFill>
                  <a:schemeClr val="dk1"/>
                </a:solidFill>
                <a:latin typeface="Calibri"/>
                <a:ea typeface="Calibri"/>
                <a:cs typeface="Calibri"/>
                <a:sym typeface="Calibri"/>
              </a:rPr>
              <a:t>Le </a:t>
            </a:r>
            <a:r>
              <a:rPr lang="en-US" dirty="0" err="1" smtClean="0">
                <a:solidFill>
                  <a:schemeClr val="dk1"/>
                </a:solidFill>
                <a:latin typeface="Calibri"/>
                <a:ea typeface="Calibri"/>
                <a:cs typeface="Calibri"/>
                <a:sym typeface="Calibri"/>
              </a:rPr>
              <a:t>Roi</a:t>
            </a:r>
            <a:endParaRPr dirty="0">
              <a:solidFill>
                <a:schemeClr val="dk1"/>
              </a:solidFill>
              <a:latin typeface="Calibri"/>
              <a:ea typeface="Calibri"/>
              <a:cs typeface="Calibri"/>
              <a:sym typeface="Calibri"/>
            </a:endParaRPr>
          </a:p>
        </p:txBody>
      </p:sp>
      <p:pic>
        <p:nvPicPr>
          <p:cNvPr id="169" name="Shape 169"/>
          <p:cNvPicPr preferRelativeResize="0">
            <a:picLocks noGrp="1"/>
          </p:cNvPicPr>
          <p:nvPr>
            <p:ph type="body" idx="2"/>
          </p:nvPr>
        </p:nvPicPr>
        <p:blipFill rotWithShape="1">
          <a:blip r:embed="rId3">
            <a:alphaModFix/>
          </a:blip>
          <a:srcRect/>
          <a:stretch/>
        </p:blipFill>
        <p:spPr>
          <a:xfrm>
            <a:off x="1981201" y="2635448"/>
            <a:ext cx="4040187" cy="3030140"/>
          </a:xfrm>
          <a:prstGeom prst="rect">
            <a:avLst/>
          </a:prstGeom>
          <a:noFill/>
          <a:ln>
            <a:noFill/>
          </a:ln>
        </p:spPr>
      </p:pic>
      <p:sp>
        <p:nvSpPr>
          <p:cNvPr id="170" name="Shape 170"/>
          <p:cNvSpPr txBox="1">
            <a:spLocks noGrp="1"/>
          </p:cNvSpPr>
          <p:nvPr>
            <p:ph type="body" idx="3"/>
          </p:nvPr>
        </p:nvSpPr>
        <p:spPr>
          <a:xfrm>
            <a:off x="6169025" y="1535112"/>
            <a:ext cx="4041774" cy="639762"/>
          </a:xfrm>
          <a:prstGeom prst="rect">
            <a:avLst/>
          </a:prstGeom>
          <a:noFill/>
          <a:ln>
            <a:noFill/>
          </a:ln>
        </p:spPr>
        <p:txBody>
          <a:bodyPr vert="horz" lIns="91425" tIns="45700" rIns="91425" bIns="45700" rtlCol="0" anchor="b" anchorCtr="0">
            <a:noAutofit/>
          </a:bodyPr>
          <a:lstStyle/>
          <a:p>
            <a:pPr algn="ctr">
              <a:spcBef>
                <a:spcPts val="0"/>
              </a:spcBef>
              <a:buClr>
                <a:schemeClr val="dk1"/>
              </a:buClr>
              <a:buSzPct val="25000"/>
            </a:pPr>
            <a:r>
              <a:rPr lang="en-US" dirty="0" smtClean="0">
                <a:solidFill>
                  <a:schemeClr val="dk1"/>
                </a:solidFill>
                <a:latin typeface="Calibri"/>
                <a:ea typeface="Calibri"/>
                <a:cs typeface="Calibri"/>
                <a:sym typeface="Calibri"/>
              </a:rPr>
              <a:t>La </a:t>
            </a:r>
            <a:r>
              <a:rPr lang="en-US" dirty="0" err="1" smtClean="0">
                <a:solidFill>
                  <a:schemeClr val="dk1"/>
                </a:solidFill>
                <a:latin typeface="Calibri"/>
                <a:ea typeface="Calibri"/>
                <a:cs typeface="Calibri"/>
                <a:sym typeface="Calibri"/>
              </a:rPr>
              <a:t>Reine</a:t>
            </a:r>
            <a:r>
              <a:rPr lang="en-US" dirty="0" smtClean="0">
                <a:solidFill>
                  <a:schemeClr val="dk1"/>
                </a:solidFill>
                <a:latin typeface="Calibri"/>
                <a:ea typeface="Calibri"/>
                <a:cs typeface="Calibri"/>
                <a:sym typeface="Calibri"/>
              </a:rPr>
              <a:t> et le </a:t>
            </a:r>
            <a:r>
              <a:rPr lang="en-US" dirty="0" err="1" smtClean="0">
                <a:solidFill>
                  <a:schemeClr val="dk1"/>
                </a:solidFill>
                <a:latin typeface="Calibri"/>
                <a:ea typeface="Calibri"/>
                <a:cs typeface="Calibri"/>
                <a:sym typeface="Calibri"/>
              </a:rPr>
              <a:t>Roi</a:t>
            </a:r>
            <a:endParaRPr dirty="0">
              <a:solidFill>
                <a:schemeClr val="dk1"/>
              </a:solidFill>
              <a:latin typeface="Calibri"/>
              <a:ea typeface="Calibri"/>
              <a:cs typeface="Calibri"/>
              <a:sym typeface="Calibri"/>
            </a:endParaRPr>
          </a:p>
        </p:txBody>
      </p:sp>
      <p:pic>
        <p:nvPicPr>
          <p:cNvPr id="171" name="Shape 171"/>
          <p:cNvPicPr preferRelativeResize="0">
            <a:picLocks noGrp="1"/>
          </p:cNvPicPr>
          <p:nvPr>
            <p:ph type="body" idx="4"/>
          </p:nvPr>
        </p:nvPicPr>
        <p:blipFill rotWithShape="1">
          <a:blip r:embed="rId4">
            <a:alphaModFix/>
          </a:blip>
          <a:srcRect/>
          <a:stretch/>
        </p:blipFill>
        <p:spPr>
          <a:xfrm>
            <a:off x="6169025" y="2634853"/>
            <a:ext cx="4041774" cy="3031331"/>
          </a:xfrm>
          <a:prstGeom prst="rect">
            <a:avLst/>
          </a:prstGeom>
          <a:noFill/>
          <a:ln>
            <a:noFill/>
          </a:ln>
        </p:spPr>
      </p:pic>
    </p:spTree>
    <p:extLst>
      <p:ext uri="{BB962C8B-B14F-4D97-AF65-F5344CB8AC3E}">
        <p14:creationId xmlns:p14="http://schemas.microsoft.com/office/powerpoint/2010/main" val="2533958890"/>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0" y="1676400"/>
            <a:ext cx="4953000" cy="1938992"/>
          </a:xfrm>
          <a:prstGeom prst="rect">
            <a:avLst/>
          </a:prstGeom>
        </p:spPr>
        <p:txBody>
          <a:bodyPr wrap="square">
            <a:spAutoFit/>
          </a:bodyPr>
          <a:lstStyle/>
          <a:p>
            <a:r>
              <a:rPr lang="fr-FR" sz="2400" dirty="0"/>
              <a:t>Nolwenn Leroy est une chanteuse, auteure-compositrice-interprète française, née </a:t>
            </a:r>
            <a:r>
              <a:rPr lang="fr-FR" sz="2400" dirty="0" smtClean="0"/>
              <a:t>en </a:t>
            </a:r>
            <a:r>
              <a:rPr lang="fr-FR" sz="2400" dirty="0"/>
              <a:t>Bretagne. </a:t>
            </a:r>
            <a:r>
              <a:rPr lang="fr-FR" sz="2400" dirty="0" smtClean="0"/>
              <a:t>Elle </a:t>
            </a:r>
            <a:r>
              <a:rPr lang="fr-FR" sz="2400" dirty="0"/>
              <a:t>est aussi très connue pour ses chansons folkloriques bretonnes.</a:t>
            </a:r>
            <a:endParaRPr lang="en-US" sz="2400" dirty="0"/>
          </a:p>
        </p:txBody>
      </p:sp>
      <p:pic>
        <p:nvPicPr>
          <p:cNvPr id="1026" name="Picture 2" descr="http://static1.purepeople.com/articles/2/16/01/62/@/1830656-nolwenn-leroy-dans-vivement-dimanche-a-950x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91" t="4286" r="4145"/>
          <a:stretch/>
        </p:blipFill>
        <p:spPr bwMode="auto">
          <a:xfrm>
            <a:off x="6858000" y="859366"/>
            <a:ext cx="3451746" cy="51392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990601"/>
            <a:ext cx="3962400" cy="584775"/>
          </a:xfrm>
          <a:prstGeom prst="rect">
            <a:avLst/>
          </a:prstGeom>
          <a:noFill/>
        </p:spPr>
        <p:txBody>
          <a:bodyPr wrap="square" rtlCol="0">
            <a:spAutoFit/>
          </a:bodyPr>
          <a:lstStyle/>
          <a:p>
            <a:r>
              <a:rPr lang="fr-FR" sz="3200" dirty="0">
                <a:latin typeface="Lucida Handwriting" panose="03010101010101010101" pitchFamily="66" charset="0"/>
              </a:rPr>
              <a:t>Nolwenn Leroy</a:t>
            </a:r>
          </a:p>
        </p:txBody>
      </p:sp>
    </p:spTree>
    <p:extLst>
      <p:ext uri="{BB962C8B-B14F-4D97-AF65-F5344CB8AC3E}">
        <p14:creationId xmlns:p14="http://schemas.microsoft.com/office/powerpoint/2010/main" val="211598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12832</TotalTime>
  <Words>568</Words>
  <Application>Microsoft Office PowerPoint</Application>
  <PresentationFormat>Widescreen</PresentationFormat>
  <Paragraphs>42</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Libre Baskerville</vt:lpstr>
      <vt:lpstr>Lucida Handwriting</vt:lpstr>
      <vt:lpstr>Times New Roman</vt:lpstr>
      <vt:lpstr>Office Theme</vt:lpstr>
      <vt:lpstr>Culture &amp; Class Ppt</vt:lpstr>
      <vt:lpstr>La Belgique Texte, pp 154 - 155</vt:lpstr>
      <vt:lpstr>La Belgique Texte, pp 154 - 155</vt:lpstr>
      <vt:lpstr>L’Épiphanie  et la Fête des Rois</vt:lpstr>
      <vt:lpstr>On mange une galette des rois.</vt:lpstr>
      <vt:lpstr>PowerPoint Presentation</vt:lpstr>
      <vt:lpstr>Les fèves sont cachées dans les galettes </vt:lpstr>
      <vt:lpstr>La personne qui trouve la fève dans leur morceau de galette devient le roi ou la reine</vt:lpstr>
      <vt:lpstr>PowerPoint Presentation</vt:lpstr>
      <vt:lpstr>La Région de Bretagne</vt:lpstr>
      <vt:lpstr>PowerPoint Presentation</vt:lpstr>
      <vt:lpstr>PowerPoint Presentation</vt:lpstr>
      <vt:lpstr>PowerPoint Presentation</vt:lpstr>
      <vt:lpstr>PowerPoint Presentation</vt:lpstr>
      <vt:lpstr>PowerPoint Presentation</vt:lpstr>
      <vt:lpstr>Le Québec et les Provinces Maritimes (know the general area of the Maritimes and what their names correspond to in English.  For example, La Nouvelle-Écosse means Nova Scotia.</vt:lpstr>
      <vt:lpstr>PowerPoint Presentation</vt:lpstr>
      <vt:lpstr>Lisez « Les voitures en France » Faites des comparaisons culturelles</vt:lpstr>
      <vt:lpstr>Les Voitures en France</vt:lpstr>
      <vt:lpstr>Les Voitures en France</vt:lpstr>
      <vt:lpstr>L’essence est plus chère en France</vt:lpstr>
    </vt:vector>
  </TitlesOfParts>
  <Company>Fulton County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LeClair-Ash, Ann D</dc:creator>
  <cp:lastModifiedBy>LeClair-Ash, Ann D</cp:lastModifiedBy>
  <cp:revision>310</cp:revision>
  <cp:lastPrinted>2018-02-27T16:31:47Z</cp:lastPrinted>
  <dcterms:created xsi:type="dcterms:W3CDTF">2017-12-26T03:16:08Z</dcterms:created>
  <dcterms:modified xsi:type="dcterms:W3CDTF">2019-04-26T17:11:58Z</dcterms:modified>
</cp:coreProperties>
</file>